
<file path=[Content_Types].xml><?xml version="1.0" encoding="utf-8"?>
<Types xmlns="http://schemas.openxmlformats.org/package/2006/content-types">
  <Default Extension="bin" ContentType="application/vnd.openxmlformats-officedocument.oleObject"/>
  <Default Extension="png" ContentType="image/png"/>
  <Default Extension="wmf" ContentType="image/x-wmf"/>
  <Default Extension="emf" ContentType="image/x-e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5" r:id="rId1"/>
  </p:sldMasterIdLst>
  <p:notesMasterIdLst>
    <p:notesMasterId r:id="rId27"/>
  </p:notesMasterIdLst>
  <p:handoutMasterIdLst>
    <p:handoutMasterId r:id="rId28"/>
  </p:handoutMasterIdLst>
  <p:sldIdLst>
    <p:sldId id="372" r:id="rId2"/>
    <p:sldId id="348" r:id="rId3"/>
    <p:sldId id="349" r:id="rId4"/>
    <p:sldId id="350" r:id="rId5"/>
    <p:sldId id="351" r:id="rId6"/>
    <p:sldId id="352" r:id="rId7"/>
    <p:sldId id="353" r:id="rId8"/>
    <p:sldId id="354" r:id="rId9"/>
    <p:sldId id="355" r:id="rId10"/>
    <p:sldId id="356" r:id="rId11"/>
    <p:sldId id="357" r:id="rId12"/>
    <p:sldId id="358" r:id="rId13"/>
    <p:sldId id="359" r:id="rId14"/>
    <p:sldId id="360" r:id="rId15"/>
    <p:sldId id="361" r:id="rId16"/>
    <p:sldId id="362" r:id="rId17"/>
    <p:sldId id="363" r:id="rId18"/>
    <p:sldId id="370" r:id="rId19"/>
    <p:sldId id="365" r:id="rId20"/>
    <p:sldId id="364" r:id="rId21"/>
    <p:sldId id="371" r:id="rId22"/>
    <p:sldId id="366" r:id="rId23"/>
    <p:sldId id="367" r:id="rId24"/>
    <p:sldId id="368" r:id="rId25"/>
    <p:sldId id="369" r:id="rId26"/>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ＭＳ Ｐゴシック" charset="-128"/>
        <a:cs typeface="+mn-cs"/>
      </a:defRPr>
    </a:lvl1pPr>
    <a:lvl2pPr marL="457200" algn="l" rtl="0" fontAlgn="base">
      <a:spcBef>
        <a:spcPct val="0"/>
      </a:spcBef>
      <a:spcAft>
        <a:spcPct val="0"/>
      </a:spcAft>
      <a:defRPr kern="1200">
        <a:solidFill>
          <a:schemeClr val="tx1"/>
        </a:solidFill>
        <a:latin typeface="Arial" charset="0"/>
        <a:ea typeface="ＭＳ Ｐゴシック" charset="-128"/>
        <a:cs typeface="+mn-cs"/>
      </a:defRPr>
    </a:lvl2pPr>
    <a:lvl3pPr marL="914400" algn="l" rtl="0" fontAlgn="base">
      <a:spcBef>
        <a:spcPct val="0"/>
      </a:spcBef>
      <a:spcAft>
        <a:spcPct val="0"/>
      </a:spcAft>
      <a:defRPr kern="1200">
        <a:solidFill>
          <a:schemeClr val="tx1"/>
        </a:solidFill>
        <a:latin typeface="Arial" charset="0"/>
        <a:ea typeface="ＭＳ Ｐゴシック" charset="-128"/>
        <a:cs typeface="+mn-cs"/>
      </a:defRPr>
    </a:lvl3pPr>
    <a:lvl4pPr marL="1371600" algn="l" rtl="0" fontAlgn="base">
      <a:spcBef>
        <a:spcPct val="0"/>
      </a:spcBef>
      <a:spcAft>
        <a:spcPct val="0"/>
      </a:spcAft>
      <a:defRPr kern="1200">
        <a:solidFill>
          <a:schemeClr val="tx1"/>
        </a:solidFill>
        <a:latin typeface="Arial" charset="0"/>
        <a:ea typeface="ＭＳ Ｐゴシック" charset="-128"/>
        <a:cs typeface="+mn-cs"/>
      </a:defRPr>
    </a:lvl4pPr>
    <a:lvl5pPr marL="1828800" algn="l" rtl="0" fontAlgn="base">
      <a:spcBef>
        <a:spcPct val="0"/>
      </a:spcBef>
      <a:spcAft>
        <a:spcPct val="0"/>
      </a:spcAft>
      <a:defRPr kern="1200">
        <a:solidFill>
          <a:schemeClr val="tx1"/>
        </a:solidFill>
        <a:latin typeface="Arial" charset="0"/>
        <a:ea typeface="ＭＳ Ｐゴシック" charset="-128"/>
        <a:cs typeface="+mn-cs"/>
      </a:defRPr>
    </a:lvl5pPr>
    <a:lvl6pPr marL="2286000" algn="l" defTabSz="914400" rtl="0" eaLnBrk="1" latinLnBrk="0" hangingPunct="1">
      <a:defRPr kern="1200">
        <a:solidFill>
          <a:schemeClr val="tx1"/>
        </a:solidFill>
        <a:latin typeface="Arial" charset="0"/>
        <a:ea typeface="ＭＳ Ｐゴシック" charset="-128"/>
        <a:cs typeface="+mn-cs"/>
      </a:defRPr>
    </a:lvl6pPr>
    <a:lvl7pPr marL="2743200" algn="l" defTabSz="914400" rtl="0" eaLnBrk="1" latinLnBrk="0" hangingPunct="1">
      <a:defRPr kern="1200">
        <a:solidFill>
          <a:schemeClr val="tx1"/>
        </a:solidFill>
        <a:latin typeface="Arial" charset="0"/>
        <a:ea typeface="ＭＳ Ｐゴシック" charset="-128"/>
        <a:cs typeface="+mn-cs"/>
      </a:defRPr>
    </a:lvl7pPr>
    <a:lvl8pPr marL="3200400" algn="l" defTabSz="914400" rtl="0" eaLnBrk="1" latinLnBrk="0" hangingPunct="1">
      <a:defRPr kern="1200">
        <a:solidFill>
          <a:schemeClr val="tx1"/>
        </a:solidFill>
        <a:latin typeface="Arial" charset="0"/>
        <a:ea typeface="ＭＳ Ｐゴシック" charset="-128"/>
        <a:cs typeface="+mn-cs"/>
      </a:defRPr>
    </a:lvl8pPr>
    <a:lvl9pPr marL="3657600" algn="l" defTabSz="914400" rtl="0" eaLnBrk="1" latinLnBrk="0" hangingPunct="1">
      <a:defRPr kern="1200">
        <a:solidFill>
          <a:schemeClr val="tx1"/>
        </a:solidFill>
        <a:latin typeface="Arial" charset="0"/>
        <a:ea typeface="ＭＳ Ｐゴシック"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dellelo" initials="c" lastIdx="2"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showAnimation="0">
    <p:present/>
    <p:sldAll/>
    <p:penClr>
      <a:prstClr val="red"/>
    </p:penClr>
    <p:extLst>
      <p:ext uri="{EC167BDD-8182-4AB7-AECC-EB403E3ABB37}">
        <p14:laserClr xmlns:p14="http://schemas.microsoft.com/office/powerpoint/2010/main">
          <a:srgbClr val="000000"/>
        </p14:laserClr>
      </p:ext>
      <p:ext uri="{2FDB2607-1784-4EEB-B798-7EB5836EED8A}">
        <p14:showMediaCtrls xmlns:p14="http://schemas.microsoft.com/office/powerpoint/2010/main" val="1"/>
      </p:ext>
    </p:extLst>
  </p:showPr>
  <p:clrMru>
    <a:srgbClr val="3333CC"/>
    <a:srgbClr val="69340D"/>
    <a:srgbClr val="136789"/>
    <a:srgbClr val="526B6B"/>
    <a:srgbClr val="322E05"/>
    <a:srgbClr val="3E3805"/>
    <a:srgbClr val="26380C"/>
    <a:srgbClr val="506028"/>
    <a:srgbClr val="3399FF"/>
    <a:srgbClr val="00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250" autoAdjust="0"/>
    <p:restoredTop sz="86400" autoAdjust="0"/>
  </p:normalViewPr>
  <p:slideViewPr>
    <p:cSldViewPr>
      <p:cViewPr varScale="1">
        <p:scale>
          <a:sx n="62" d="100"/>
          <a:sy n="62" d="100"/>
        </p:scale>
        <p:origin x="1376" y="44"/>
      </p:cViewPr>
      <p:guideLst>
        <p:guide orient="horz" pos="2160"/>
        <p:guide pos="2880"/>
      </p:guideLst>
    </p:cSldViewPr>
  </p:slideViewPr>
  <p:outlineViewPr>
    <p:cViewPr>
      <p:scale>
        <a:sx n="33" d="100"/>
        <a:sy n="33" d="100"/>
      </p:scale>
      <p:origin x="0" y="8802"/>
    </p:cViewPr>
  </p:outlineViewPr>
  <p:notesTextViewPr>
    <p:cViewPr>
      <p:scale>
        <a:sx n="100" d="100"/>
        <a:sy n="100" d="100"/>
      </p:scale>
      <p:origin x="0" y="0"/>
    </p:cViewPr>
  </p:notesTextViewPr>
  <p:sorterViewPr>
    <p:cViewPr>
      <p:scale>
        <a:sx n="80" d="100"/>
        <a:sy n="80" d="100"/>
      </p:scale>
      <p:origin x="0" y="0"/>
    </p:cViewPr>
  </p:sorterViewPr>
  <p:notesViewPr>
    <p:cSldViewPr>
      <p:cViewPr varScale="1">
        <p:scale>
          <a:sx n="85" d="100"/>
          <a:sy n="85" d="100"/>
        </p:scale>
        <p:origin x="-3834" y="-9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5.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8.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1.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3.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22DFFAB7-9EB2-42AE-B012-B876F6B6F628}" type="datetimeFigureOut">
              <a:rPr lang="en-US" smtClean="0"/>
              <a:pPr/>
              <a:t>7/17/2018</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9D509C29-5E82-41ED-8CE3-0988C23D1BE4}" type="slidenum">
              <a:rPr lang="en-US" smtClean="0"/>
              <a:pPr/>
              <a:t>‹#›</a:t>
            </a:fld>
            <a:endParaRPr lang="en-US"/>
          </a:p>
        </p:txBody>
      </p:sp>
    </p:spTree>
    <p:extLst>
      <p:ext uri="{BB962C8B-B14F-4D97-AF65-F5344CB8AC3E}">
        <p14:creationId xmlns:p14="http://schemas.microsoft.com/office/powerpoint/2010/main" val="363411002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ea typeface="+mn-ea"/>
                <a:cs typeface="+mn-cs"/>
              </a:defRPr>
            </a:lvl1pPr>
          </a:lstStyle>
          <a:p>
            <a:pPr>
              <a:defRPr/>
            </a:pPr>
            <a:endParaRPr lang="en-US" dirty="0"/>
          </a:p>
        </p:txBody>
      </p:sp>
      <p:sp>
        <p:nvSpPr>
          <p:cNvPr id="409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ea typeface="+mn-ea"/>
                <a:cs typeface="+mn-cs"/>
              </a:defRPr>
            </a:lvl1pPr>
          </a:lstStyle>
          <a:p>
            <a:pPr>
              <a:defRPr/>
            </a:pPr>
            <a:endParaRPr lang="en-US" dirty="0"/>
          </a:p>
        </p:txBody>
      </p:sp>
      <p:sp>
        <p:nvSpPr>
          <p:cNvPr id="2052"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410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10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ea typeface="+mn-ea"/>
                <a:cs typeface="+mn-cs"/>
              </a:defRPr>
            </a:lvl1pPr>
          </a:lstStyle>
          <a:p>
            <a:pPr>
              <a:defRPr/>
            </a:pPr>
            <a:endParaRPr lang="en-US" dirty="0"/>
          </a:p>
        </p:txBody>
      </p:sp>
      <p:sp>
        <p:nvSpPr>
          <p:cNvPr id="410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27B491A9-5D56-A448-96C7-EB6CC08E6C9E}" type="slidenum">
              <a:rPr lang="en-US" altLang="en-US"/>
              <a:pPr/>
              <a:t>‹#›</a:t>
            </a:fld>
            <a:endParaRPr lang="en-US" altLang="en-US" dirty="0"/>
          </a:p>
        </p:txBody>
      </p:sp>
    </p:spTree>
    <p:extLst>
      <p:ext uri="{BB962C8B-B14F-4D97-AF65-F5344CB8AC3E}">
        <p14:creationId xmlns:p14="http://schemas.microsoft.com/office/powerpoint/2010/main" val="87909792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ＭＳ Ｐゴシック" charset="0"/>
        <a:cs typeface="ＭＳ Ｐゴシック" charset="0"/>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0"/>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0"/>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0"/>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0"/>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1</a:t>
            </a:fld>
            <a:endParaRPr lang="en-US" altLang="en-US" dirty="0"/>
          </a:p>
        </p:txBody>
      </p:sp>
    </p:spTree>
    <p:extLst>
      <p:ext uri="{BB962C8B-B14F-4D97-AF65-F5344CB8AC3E}">
        <p14:creationId xmlns:p14="http://schemas.microsoft.com/office/powerpoint/2010/main" val="383778030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6</a:t>
            </a:fld>
            <a:endParaRPr lang="en-US" altLang="en-US" dirty="0"/>
          </a:p>
        </p:txBody>
      </p:sp>
    </p:spTree>
    <p:extLst>
      <p:ext uri="{BB962C8B-B14F-4D97-AF65-F5344CB8AC3E}">
        <p14:creationId xmlns:p14="http://schemas.microsoft.com/office/powerpoint/2010/main" val="32887618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9</a:t>
            </a:fld>
            <a:endParaRPr lang="en-US" altLang="en-US" dirty="0"/>
          </a:p>
        </p:txBody>
      </p:sp>
    </p:spTree>
    <p:extLst>
      <p:ext uri="{BB962C8B-B14F-4D97-AF65-F5344CB8AC3E}">
        <p14:creationId xmlns:p14="http://schemas.microsoft.com/office/powerpoint/2010/main" val="326046008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16</a:t>
            </a:fld>
            <a:endParaRPr lang="en-US" altLang="en-US" dirty="0"/>
          </a:p>
        </p:txBody>
      </p:sp>
    </p:spTree>
    <p:extLst>
      <p:ext uri="{BB962C8B-B14F-4D97-AF65-F5344CB8AC3E}">
        <p14:creationId xmlns:p14="http://schemas.microsoft.com/office/powerpoint/2010/main" val="228099867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22</a:t>
            </a:fld>
            <a:endParaRPr lang="en-US" altLang="en-US" dirty="0"/>
          </a:p>
        </p:txBody>
      </p:sp>
    </p:spTree>
    <p:extLst>
      <p:ext uri="{BB962C8B-B14F-4D97-AF65-F5344CB8AC3E}">
        <p14:creationId xmlns:p14="http://schemas.microsoft.com/office/powerpoint/2010/main" val="322016885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Chapter Opener">
    <p:spTree>
      <p:nvGrpSpPr>
        <p:cNvPr id="1" name="Shape 17"/>
        <p:cNvGrpSpPr/>
        <p:nvPr/>
      </p:nvGrpSpPr>
      <p:grpSpPr>
        <a:xfrm>
          <a:off x="0" y="0"/>
          <a:ext cx="0" cy="0"/>
          <a:chOff x="0" y="0"/>
          <a:chExt cx="0" cy="0"/>
        </a:xfrm>
      </p:grpSpPr>
      <p:sp>
        <p:nvSpPr>
          <p:cNvPr id="5" name="Rectangle 4"/>
          <p:cNvSpPr/>
          <p:nvPr userDrawn="1"/>
        </p:nvSpPr>
        <p:spPr>
          <a:xfrm>
            <a:off x="0" y="2166816"/>
            <a:ext cx="9144000" cy="2524369"/>
          </a:xfrm>
          <a:prstGeom prst="rect">
            <a:avLst/>
          </a:prstGeom>
          <a:solidFill>
            <a:srgbClr val="33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Clr>
                <a:srgbClr val="526B6B"/>
              </a:buClr>
            </a:pPr>
            <a:endParaRPr lang="en-US" dirty="0"/>
          </a:p>
        </p:txBody>
      </p:sp>
      <p:sp>
        <p:nvSpPr>
          <p:cNvPr id="2" name="Title 1"/>
          <p:cNvSpPr>
            <a:spLocks noGrp="1"/>
          </p:cNvSpPr>
          <p:nvPr>
            <p:ph type="title"/>
          </p:nvPr>
        </p:nvSpPr>
        <p:spPr>
          <a:xfrm>
            <a:off x="457200" y="2362200"/>
            <a:ext cx="8229600" cy="1257306"/>
          </a:xfrm>
        </p:spPr>
        <p:txBody>
          <a:bodyPr/>
          <a:lstStyle>
            <a:lvl1pPr algn="ctr">
              <a:defRPr>
                <a:solidFill>
                  <a:schemeClr val="tx1"/>
                </a:solidFill>
              </a:defRPr>
            </a:lvl1pPr>
          </a:lstStyle>
          <a:p>
            <a:r>
              <a:rPr lang="en-US" dirty="0" smtClean="0"/>
              <a:t>Click to edit Master title style</a:t>
            </a:r>
            <a:endParaRPr lang="en-US" dirty="0"/>
          </a:p>
        </p:txBody>
      </p:sp>
      <p:sp>
        <p:nvSpPr>
          <p:cNvPr id="8" name="Subtitle 1"/>
          <p:cNvSpPr>
            <a:spLocks noGrp="1"/>
          </p:cNvSpPr>
          <p:nvPr>
            <p:ph sz="quarter" idx="15"/>
          </p:nvPr>
        </p:nvSpPr>
        <p:spPr>
          <a:xfrm>
            <a:off x="703196" y="3771906"/>
            <a:ext cx="7737608" cy="672804"/>
          </a:xfrm>
        </p:spPr>
        <p:txBody>
          <a:bodyPr/>
          <a:lstStyle>
            <a:lvl1pPr algn="l">
              <a:buClr>
                <a:srgbClr val="3333CC"/>
              </a:buClr>
              <a:defRPr/>
            </a:lvl1pPr>
            <a:lvl2pPr algn="l">
              <a:buClr>
                <a:srgbClr val="3333CC"/>
              </a:buClr>
              <a:defRPr/>
            </a:lvl2pPr>
            <a:lvl3pPr algn="l">
              <a:buClr>
                <a:srgbClr val="3333CC"/>
              </a:buClr>
              <a:defRPr/>
            </a:lvl3pPr>
            <a:lvl4pPr algn="l">
              <a:buClr>
                <a:srgbClr val="3333CC"/>
              </a:buClr>
              <a:defRPr/>
            </a:lvl4pPr>
            <a:lvl5pPr algn="l">
              <a:buClr>
                <a:srgbClr val="3333CC"/>
              </a:buClr>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086687884"/>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Rectangle 5"/>
          <p:cNvSpPr/>
          <p:nvPr/>
        </p:nvSpPr>
        <p:spPr>
          <a:xfrm>
            <a:off x="0" y="0"/>
            <a:ext cx="9144000" cy="1295400"/>
          </a:xfrm>
          <a:prstGeom prst="rect">
            <a:avLst/>
          </a:prstGeom>
          <a:solidFill>
            <a:srgbClr val="33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45720" y="19050"/>
            <a:ext cx="9052560" cy="1257300"/>
          </a:xfrm>
        </p:spPr>
        <p:txBody>
          <a:bodyPr/>
          <a:lstStyle/>
          <a:p>
            <a:r>
              <a:rPr lang="en-US" smtClean="0"/>
              <a:t>Click to edit Master title style</a:t>
            </a:r>
            <a:endParaRPr lang="en-US"/>
          </a:p>
        </p:txBody>
      </p:sp>
      <p:sp>
        <p:nvSpPr>
          <p:cNvPr id="8" name="Content Placeholder 7"/>
          <p:cNvSpPr>
            <a:spLocks noGrp="1"/>
          </p:cNvSpPr>
          <p:nvPr>
            <p:ph sz="quarter" idx="10"/>
          </p:nvPr>
        </p:nvSpPr>
        <p:spPr>
          <a:xfrm>
            <a:off x="247305" y="1407393"/>
            <a:ext cx="4019896" cy="308840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9" name="Content Placeholder 7"/>
          <p:cNvSpPr>
            <a:spLocks noGrp="1"/>
          </p:cNvSpPr>
          <p:nvPr>
            <p:ph sz="quarter" idx="11"/>
          </p:nvPr>
        </p:nvSpPr>
        <p:spPr>
          <a:xfrm>
            <a:off x="4666904" y="1417784"/>
            <a:ext cx="4019896" cy="308840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6"/>
          <p:cNvSpPr/>
          <p:nvPr userDrawn="1"/>
        </p:nvSpPr>
        <p:spPr>
          <a:xfrm>
            <a:off x="0" y="6338047"/>
            <a:ext cx="9144000" cy="533400"/>
          </a:xfrm>
          <a:prstGeom prst="rect">
            <a:avLst/>
          </a:prstGeom>
          <a:solidFill>
            <a:srgbClr val="33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Content Placeholder 3"/>
          <p:cNvSpPr>
            <a:spLocks noGrp="1"/>
          </p:cNvSpPr>
          <p:nvPr>
            <p:ph sz="quarter" idx="12"/>
          </p:nvPr>
        </p:nvSpPr>
        <p:spPr>
          <a:xfrm>
            <a:off x="228600" y="4724400"/>
            <a:ext cx="8458200" cy="1143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282655436"/>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Figure+Caption">
    <p:spTree>
      <p:nvGrpSpPr>
        <p:cNvPr id="1" name=""/>
        <p:cNvGrpSpPr/>
        <p:nvPr/>
      </p:nvGrpSpPr>
      <p:grpSpPr>
        <a:xfrm>
          <a:off x="0" y="0"/>
          <a:ext cx="0" cy="0"/>
          <a:chOff x="0" y="0"/>
          <a:chExt cx="0" cy="0"/>
        </a:xfrm>
      </p:grpSpPr>
      <p:sp>
        <p:nvSpPr>
          <p:cNvPr id="12" name="Rectangle 11"/>
          <p:cNvSpPr/>
          <p:nvPr userDrawn="1"/>
        </p:nvSpPr>
        <p:spPr>
          <a:xfrm>
            <a:off x="0" y="0"/>
            <a:ext cx="9144000" cy="1295400"/>
          </a:xfrm>
          <a:prstGeom prst="rect">
            <a:avLst/>
          </a:prstGeom>
          <a:solidFill>
            <a:srgbClr val="33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45720" y="25400"/>
            <a:ext cx="9052560" cy="1257300"/>
          </a:xfrm>
        </p:spPr>
        <p:txBody>
          <a:bodyPr>
            <a:normAutofit/>
          </a:bodyPr>
          <a:lstStyle>
            <a:lvl1pPr>
              <a:defRPr sz="3600">
                <a:solidFill>
                  <a:schemeClr val="bg1"/>
                </a:solidFill>
                <a:latin typeface="Arial" pitchFamily="34" charset="0"/>
                <a:cs typeface="Arial"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243114" y="1415142"/>
            <a:ext cx="8610600" cy="1365080"/>
          </a:xfrm>
        </p:spPr>
        <p:txBody>
          <a:bodyPr/>
          <a:lstStyle>
            <a:lvl1pPr marL="457200" indent="-457200">
              <a:buClr>
                <a:srgbClr val="3333CC"/>
              </a:buClr>
              <a:buFont typeface="Arial" pitchFamily="34" charset="0"/>
              <a:buChar char="•"/>
              <a:defRPr sz="2600">
                <a:latin typeface="Arial" pitchFamily="34" charset="0"/>
                <a:cs typeface="Arial" pitchFamily="34" charset="0"/>
              </a:defRPr>
            </a:lvl1pPr>
            <a:lvl2pPr>
              <a:buClr>
                <a:srgbClr val="3333CC"/>
              </a:buClr>
              <a:defRPr sz="2400">
                <a:latin typeface="Arial" pitchFamily="34" charset="0"/>
                <a:cs typeface="Arial" pitchFamily="34" charset="0"/>
              </a:defRPr>
            </a:lvl2pPr>
            <a:lvl3pPr marL="1143000" indent="-228600">
              <a:buClr>
                <a:srgbClr val="3333CC"/>
              </a:buClr>
              <a:buFont typeface="Wingdings" pitchFamily="2" charset="2"/>
              <a:buChar char="§"/>
              <a:defRPr sz="2200">
                <a:latin typeface="Arial" pitchFamily="34" charset="0"/>
                <a:cs typeface="Arial" pitchFamily="34" charset="0"/>
              </a:defRPr>
            </a:lvl3pPr>
            <a:lvl4pPr marL="1371600" indent="0">
              <a:buClr>
                <a:srgbClr val="3333CC"/>
              </a:buClr>
              <a:buFontTx/>
              <a:buNone/>
              <a:defRPr>
                <a:latin typeface="Arial" pitchFamily="34" charset="0"/>
                <a:cs typeface="Arial" pitchFamily="34" charset="0"/>
              </a:defRPr>
            </a:lvl4pPr>
            <a:lvl5pPr marL="1828800" indent="0">
              <a:buClr>
                <a:srgbClr val="3333CC"/>
              </a:buClr>
              <a:buFontTx/>
              <a:buNone/>
              <a:defRPr sz="1800">
                <a:latin typeface="Arial" pitchFamily="34" charset="0"/>
                <a:cs typeface="Arial"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Picture Placeholder 5"/>
          <p:cNvSpPr>
            <a:spLocks noGrp="1"/>
          </p:cNvSpPr>
          <p:nvPr>
            <p:ph type="pic" sz="quarter" idx="11"/>
          </p:nvPr>
        </p:nvSpPr>
        <p:spPr>
          <a:xfrm>
            <a:off x="990600" y="3200400"/>
            <a:ext cx="1990680" cy="1219200"/>
          </a:xfrm>
        </p:spPr>
        <p:txBody>
          <a:bodyPr/>
          <a:lstStyle/>
          <a:p>
            <a:endParaRPr lang="en-US" dirty="0"/>
          </a:p>
        </p:txBody>
      </p:sp>
      <p:sp>
        <p:nvSpPr>
          <p:cNvPr id="16" name="Table Placeholder 15"/>
          <p:cNvSpPr>
            <a:spLocks noGrp="1"/>
          </p:cNvSpPr>
          <p:nvPr>
            <p:ph type="tbl" sz="quarter" idx="12"/>
          </p:nvPr>
        </p:nvSpPr>
        <p:spPr>
          <a:xfrm>
            <a:off x="6172200" y="3200400"/>
            <a:ext cx="2362200" cy="1219200"/>
          </a:xfrm>
        </p:spPr>
        <p:txBody>
          <a:bodyPr/>
          <a:lstStyle/>
          <a:p>
            <a:endParaRPr lang="en-US" dirty="0"/>
          </a:p>
        </p:txBody>
      </p:sp>
      <p:sp>
        <p:nvSpPr>
          <p:cNvPr id="11" name="Text Placeholder 4"/>
          <p:cNvSpPr>
            <a:spLocks noGrp="1"/>
          </p:cNvSpPr>
          <p:nvPr>
            <p:ph type="body" sz="quarter" idx="10"/>
          </p:nvPr>
        </p:nvSpPr>
        <p:spPr>
          <a:xfrm>
            <a:off x="241662" y="4753428"/>
            <a:ext cx="8673738" cy="1306734"/>
          </a:xfrm>
        </p:spPr>
        <p:txBody>
          <a:bodyPr/>
          <a:lstStyle>
            <a:lvl1pPr>
              <a:buClr>
                <a:srgbClr val="3333CC"/>
              </a:buClr>
              <a:defRPr/>
            </a:lvl1pPr>
            <a:lvl2pPr>
              <a:buClr>
                <a:srgbClr val="3333CC"/>
              </a:buClr>
              <a:defRPr/>
            </a:lvl2pPr>
            <a:lvl3pPr>
              <a:buClr>
                <a:srgbClr val="3333CC"/>
              </a:buClr>
              <a:defRPr/>
            </a:lvl3pPr>
            <a:lvl4pPr>
              <a:buClr>
                <a:srgbClr val="3333CC"/>
              </a:buClr>
              <a:defRPr/>
            </a:lvl4pPr>
            <a:lvl5pPr>
              <a:buClr>
                <a:srgbClr val="3333CC"/>
              </a:buClr>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Rectangle 9"/>
          <p:cNvSpPr/>
          <p:nvPr userDrawn="1"/>
        </p:nvSpPr>
        <p:spPr>
          <a:xfrm>
            <a:off x="0" y="6338047"/>
            <a:ext cx="9144000" cy="533400"/>
          </a:xfrm>
          <a:prstGeom prst="rect">
            <a:avLst/>
          </a:prstGeom>
          <a:solidFill>
            <a:srgbClr val="33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Picture Placeholder 4"/>
          <p:cNvSpPr>
            <a:spLocks noGrp="1"/>
          </p:cNvSpPr>
          <p:nvPr>
            <p:ph type="pic" sz="quarter" idx="13"/>
          </p:nvPr>
        </p:nvSpPr>
        <p:spPr>
          <a:xfrm>
            <a:off x="3505200" y="3200400"/>
            <a:ext cx="2057400" cy="1219200"/>
          </a:xfrm>
        </p:spPr>
        <p:txBody>
          <a:bodyPr/>
          <a:lstStyle/>
          <a:p>
            <a:endParaRPr lang="en-US"/>
          </a:p>
        </p:txBody>
      </p:sp>
    </p:spTree>
    <p:extLst>
      <p:ext uri="{BB962C8B-B14F-4D97-AF65-F5344CB8AC3E}">
        <p14:creationId xmlns:p14="http://schemas.microsoft.com/office/powerpoint/2010/main" val="37374066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 y="76200"/>
            <a:ext cx="9052560" cy="1143000"/>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00287653"/>
      </p:ext>
    </p:extLst>
  </p:cSld>
  <p:clrMap bg1="lt1" tx1="dk1" bg2="lt2" tx2="dk2" accent1="accent1" accent2="accent2" accent3="accent3" accent4="accent4" accent5="accent5" accent6="accent6" hlink="hlink" folHlink="folHlink"/>
  <p:sldLayoutIdLst>
    <p:sldLayoutId id="2147483703" r:id="rId1"/>
    <p:sldLayoutId id="2147483696" r:id="rId2"/>
    <p:sldLayoutId id="2147483697" r:id="rId3"/>
  </p:sldLayoutIdLst>
  <p:transition spd="med">
    <p:fade/>
  </p:transition>
  <p:timing>
    <p:tnLst>
      <p:par>
        <p:cTn id="1" dur="indefinite" restart="never" nodeType="tmRoot"/>
      </p:par>
    </p:tnLst>
  </p:timing>
  <p:txStyles>
    <p:titleStyle>
      <a:lvl1pPr algn="ctr" defTabSz="914400" rtl="0" eaLnBrk="1" latinLnBrk="0" hangingPunct="1">
        <a:spcBef>
          <a:spcPct val="0"/>
        </a:spcBef>
        <a:buNone/>
        <a:defRPr sz="3600" kern="1200">
          <a:solidFill>
            <a:schemeClr val="bg1"/>
          </a:solidFill>
          <a:latin typeface="Arial" pitchFamily="34" charset="0"/>
          <a:ea typeface="+mj-ea"/>
          <a:cs typeface="Arial" pitchFamily="34" charset="0"/>
        </a:defRPr>
      </a:lvl1pPr>
    </p:titleStyle>
    <p:bodyStyle>
      <a:lvl1pPr marL="461963" indent="-461963" algn="l" defTabSz="914400" rtl="0" eaLnBrk="1" latinLnBrk="0" hangingPunct="1">
        <a:spcBef>
          <a:spcPct val="20000"/>
        </a:spcBef>
        <a:buClr>
          <a:srgbClr val="3333CC"/>
        </a:buClr>
        <a:buFont typeface="Arial" pitchFamily="34" charset="0"/>
        <a:buChar char="•"/>
        <a:defRPr sz="2600" kern="1200">
          <a:solidFill>
            <a:schemeClr val="tx1"/>
          </a:solidFill>
          <a:latin typeface="Arial" pitchFamily="34" charset="0"/>
          <a:ea typeface="+mn-ea"/>
          <a:cs typeface="Arial" pitchFamily="34" charset="0"/>
        </a:defRPr>
      </a:lvl1pPr>
      <a:lvl2pPr marL="914400" indent="-457200" algn="l" defTabSz="914400" rtl="0" eaLnBrk="1" latinLnBrk="0" hangingPunct="1">
        <a:spcBef>
          <a:spcPct val="20000"/>
        </a:spcBef>
        <a:buClr>
          <a:srgbClr val="3333CC"/>
        </a:buClr>
        <a:buFont typeface="Arial" pitchFamily="34" charset="0"/>
        <a:buChar char="–"/>
        <a:defRPr sz="2400" kern="1200">
          <a:solidFill>
            <a:schemeClr val="tx1"/>
          </a:solidFill>
          <a:latin typeface="Arial" pitchFamily="34" charset="0"/>
          <a:ea typeface="+mn-ea"/>
          <a:cs typeface="Arial" pitchFamily="34" charset="0"/>
        </a:defRPr>
      </a:lvl2pPr>
      <a:lvl3pPr marL="1371600" indent="-457200" algn="l" defTabSz="914400" rtl="0" eaLnBrk="1" latinLnBrk="0" hangingPunct="1">
        <a:spcBef>
          <a:spcPct val="20000"/>
        </a:spcBef>
        <a:buClr>
          <a:srgbClr val="3333CC"/>
        </a:buClr>
        <a:buFont typeface="Wingdings" pitchFamily="2" charset="2"/>
        <a:buChar char="§"/>
        <a:defRPr sz="2200" kern="1200">
          <a:solidFill>
            <a:schemeClr val="tx1"/>
          </a:solidFill>
          <a:latin typeface="Arial" pitchFamily="34" charset="0"/>
          <a:ea typeface="+mn-ea"/>
          <a:cs typeface="Arial" pitchFamily="34" charset="0"/>
        </a:defRPr>
      </a:lvl3pPr>
      <a:lvl4pPr marL="1820863" indent="-449263" algn="l" defTabSz="914400" rtl="0" eaLnBrk="1" latinLnBrk="0" hangingPunct="1">
        <a:spcBef>
          <a:spcPct val="20000"/>
        </a:spcBef>
        <a:buClr>
          <a:srgbClr val="3333CC"/>
        </a:buClr>
        <a:buFont typeface="Courier New" pitchFamily="49" charset="0"/>
        <a:buChar char="o"/>
        <a:defRPr sz="2000" kern="1200">
          <a:solidFill>
            <a:schemeClr val="tx1"/>
          </a:solidFill>
          <a:latin typeface="Arial" pitchFamily="34" charset="0"/>
          <a:ea typeface="+mn-ea"/>
          <a:cs typeface="Arial" pitchFamily="34" charset="0"/>
        </a:defRPr>
      </a:lvl4pPr>
      <a:lvl5pPr marL="2286000" indent="-457200" algn="l" defTabSz="914400" rtl="0" eaLnBrk="1" latinLnBrk="0" hangingPunct="1">
        <a:spcBef>
          <a:spcPct val="20000"/>
        </a:spcBef>
        <a:buClr>
          <a:srgbClr val="3333CC"/>
        </a:buClr>
        <a:buFont typeface="Arial" pitchFamily="34" charset="0"/>
        <a:buChar char="»"/>
        <a:defRPr sz="18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2.xml"/><Relationship Id="rId1" Type="http://schemas.openxmlformats.org/officeDocument/2006/relationships/vmlDrawing" Target="../drawings/vmlDrawing2.vml"/><Relationship Id="rId4" Type="http://schemas.openxmlformats.org/officeDocument/2006/relationships/image" Target="../media/image5.wmf"/></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emf"/><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2.xml"/><Relationship Id="rId1" Type="http://schemas.openxmlformats.org/officeDocument/2006/relationships/vmlDrawing" Target="../drawings/vmlDrawing3.vml"/><Relationship Id="rId4" Type="http://schemas.openxmlformats.org/officeDocument/2006/relationships/image" Target="../media/image8.wmf"/></Relationships>
</file>

<file path=ppt/slides/_rels/slide1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2.xml"/><Relationship Id="rId1" Type="http://schemas.openxmlformats.org/officeDocument/2006/relationships/vmlDrawing" Target="../drawings/vmlDrawing4.vml"/><Relationship Id="rId4" Type="http://schemas.openxmlformats.org/officeDocument/2006/relationships/image" Target="../media/image11.wmf"/></Relationships>
</file>

<file path=ppt/slides/_rels/slide1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Layout" Target="../slideLayouts/slideLayout2.xml"/><Relationship Id="rId1" Type="http://schemas.openxmlformats.org/officeDocument/2006/relationships/vmlDrawing" Target="../drawings/vmlDrawing5.vml"/><Relationship Id="rId4" Type="http://schemas.openxmlformats.org/officeDocument/2006/relationships/image" Target="../media/image13.wmf"/></Relationships>
</file>

<file path=ppt/slides/_rels/slide2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1.wmf"/></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580519"/>
            <a:ext cx="8229600" cy="858756"/>
          </a:xfrm>
        </p:spPr>
        <p:txBody>
          <a:bodyPr>
            <a:normAutofit/>
          </a:bodyPr>
          <a:lstStyle/>
          <a:p>
            <a:r>
              <a:rPr lang="en-US" b="1" dirty="0">
                <a:solidFill>
                  <a:schemeClr val="bg1"/>
                </a:solidFill>
              </a:rPr>
              <a:t>Sections </a:t>
            </a:r>
            <a:r>
              <a:rPr lang="en-US" b="1" dirty="0" smtClean="0">
                <a:solidFill>
                  <a:schemeClr val="bg1"/>
                </a:solidFill>
              </a:rPr>
              <a:t>1.4-1.5</a:t>
            </a:r>
            <a:endParaRPr lang="en-US" b="1" dirty="0">
              <a:solidFill>
                <a:schemeClr val="bg1"/>
              </a:solidFill>
            </a:endParaRPr>
          </a:p>
        </p:txBody>
      </p:sp>
      <p:sp>
        <p:nvSpPr>
          <p:cNvPr id="3" name="Text Placeholder 2"/>
          <p:cNvSpPr>
            <a:spLocks noGrp="1"/>
          </p:cNvSpPr>
          <p:nvPr>
            <p:ph sz="quarter" idx="15"/>
          </p:nvPr>
        </p:nvSpPr>
        <p:spPr>
          <a:xfrm>
            <a:off x="703196" y="3657600"/>
            <a:ext cx="7737608" cy="611640"/>
          </a:xfrm>
          <a:noFill/>
        </p:spPr>
        <p:txBody>
          <a:bodyPr anchor="ctr">
            <a:normAutofit fontScale="92500" lnSpcReduction="10000"/>
          </a:bodyPr>
          <a:lstStyle/>
          <a:p>
            <a:pPr algn="ctr">
              <a:spcBef>
                <a:spcPts val="0"/>
              </a:spcBef>
              <a:buClr>
                <a:srgbClr val="008080"/>
              </a:buClr>
              <a:buSzPct val="25000"/>
              <a:buNone/>
            </a:pPr>
            <a:r>
              <a:rPr lang="en-US" altLang="en-US" sz="4000" dirty="0">
                <a:solidFill>
                  <a:schemeClr val="bg1"/>
                </a:solidFill>
                <a:ea typeface="Arial Black"/>
              </a:rPr>
              <a:t>Chapter 1</a:t>
            </a:r>
            <a:endParaRPr lang="en-US" sz="3600" dirty="0" smtClean="0">
              <a:solidFill>
                <a:schemeClr val="bg1"/>
              </a:solidFill>
            </a:endParaRPr>
          </a:p>
        </p:txBody>
      </p:sp>
    </p:spTree>
    <p:extLst>
      <p:ext uri="{BB962C8B-B14F-4D97-AF65-F5344CB8AC3E}">
        <p14:creationId xmlns:p14="http://schemas.microsoft.com/office/powerpoint/2010/main" val="387194836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altLang="en-US" dirty="0" smtClean="0"/>
              <a:t>Example: Mammal Species (2 of 2)</a:t>
            </a:r>
            <a:endParaRPr lang="en-US" dirty="0"/>
          </a:p>
        </p:txBody>
      </p:sp>
      <p:sp>
        <p:nvSpPr>
          <p:cNvPr id="3" name="Content Placeholder 2"/>
          <p:cNvSpPr>
            <a:spLocks noGrp="1"/>
          </p:cNvSpPr>
          <p:nvPr>
            <p:ph idx="1"/>
          </p:nvPr>
        </p:nvSpPr>
        <p:spPr>
          <a:xfrm>
            <a:off x="280559" y="1643742"/>
            <a:ext cx="4901041" cy="1709058"/>
          </a:xfrm>
        </p:spPr>
        <p:txBody>
          <a:bodyPr>
            <a:normAutofit/>
          </a:bodyPr>
          <a:lstStyle/>
          <a:p>
            <a:pPr>
              <a:buNone/>
            </a:pPr>
            <a:r>
              <a:rPr lang="en-US" altLang="en-US" i="1" dirty="0" smtClean="0"/>
              <a:t>Y</a:t>
            </a:r>
            <a:r>
              <a:rPr lang="en-US" altLang="en-US" dirty="0" smtClean="0"/>
              <a:t> = number of mammal species on an island</a:t>
            </a:r>
          </a:p>
          <a:p>
            <a:pPr>
              <a:buNone/>
            </a:pPr>
            <a:r>
              <a:rPr lang="en-US" altLang="en-US" i="1" dirty="0" smtClean="0"/>
              <a:t>X</a:t>
            </a:r>
            <a:r>
              <a:rPr lang="en-US" altLang="en-US" dirty="0" smtClean="0"/>
              <a:t> = area of the island</a:t>
            </a:r>
          </a:p>
        </p:txBody>
      </p:sp>
      <p:pic>
        <p:nvPicPr>
          <p:cNvPr id="8" name="Picture 2" descr="A scatterplot graph correlates InArea and InSpecies. The graph has InArea along the horizontal axis ranging from 2 to 12 in increments of 2 and InSpecies along the vertical axis ranging from 20 to 40 in increments of 10. A regression line extends from (0, 20) to (15, 50). The graph shows a cluster of points around the regression line from to 3 to 8 along the horizontal axis and from 20 to 30 along the vertical axis. A point lies significantly at (10, 30)."/>
          <p:cNvPicPr>
            <a:picLocks noGrp="1" noChangeAspect="1" noChangeArrowheads="1"/>
          </p:cNvPicPr>
          <p:nvPr>
            <p:ph type="pic" sz="quarter" idx="11"/>
          </p:nvPr>
        </p:nvPicPr>
        <p:blipFill>
          <a:blip r:embed="rId2">
            <a:extLst>
              <a:ext uri="{28A0092B-C50C-407E-A947-70E740481C1C}">
                <a14:useLocalDpi xmlns:a14="http://schemas.microsoft.com/office/drawing/2010/main" val="0"/>
              </a:ext>
            </a:extLst>
          </a:blip>
          <a:stretch>
            <a:fillRect/>
          </a:stretch>
        </p:blipFill>
        <p:spPr bwMode="auto">
          <a:xfrm>
            <a:off x="5334000" y="1447800"/>
            <a:ext cx="3524250" cy="28289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Content Placeholder 5"/>
          <p:cNvSpPr>
            <a:spLocks noGrp="1"/>
          </p:cNvSpPr>
          <p:nvPr>
            <p:ph type="body" sz="quarter" idx="10"/>
          </p:nvPr>
        </p:nvSpPr>
        <p:spPr>
          <a:xfrm>
            <a:off x="241662" y="4419600"/>
            <a:ext cx="8673738" cy="1640562"/>
          </a:xfrm>
        </p:spPr>
        <p:txBody>
          <a:bodyPr/>
          <a:lstStyle/>
          <a:p>
            <a:pPr>
              <a:buNone/>
            </a:pPr>
            <a:r>
              <a:rPr lang="en-US" altLang="en-US" dirty="0" smtClean="0"/>
              <a:t>logSpecies= 1.625 + 0.235logArea</a:t>
            </a:r>
          </a:p>
          <a:p>
            <a:pPr indent="3195638">
              <a:buNone/>
            </a:pPr>
            <a:r>
              <a:rPr lang="en-US" altLang="en-US" dirty="0" smtClean="0">
                <a:sym typeface="Wingdings" panose="05000000000000000000" pitchFamily="2" charset="2"/>
              </a:rPr>
              <a:t></a:t>
            </a:r>
            <a:r>
              <a:rPr lang="en-US" altLang="en-US" dirty="0" smtClean="0"/>
              <a:t>Species = 5.08 </a:t>
            </a:r>
            <a:r>
              <a:rPr lang="en-US" altLang="en-US" dirty="0" smtClean="0">
                <a:cs typeface="Times New Roman" panose="02020603050405020304" pitchFamily="18" charset="0"/>
              </a:rPr>
              <a:t>· Area</a:t>
            </a:r>
            <a:r>
              <a:rPr lang="en-US" altLang="en-US" baseline="30000" dirty="0" smtClean="0">
                <a:cs typeface="Times New Roman" panose="02020603050405020304" pitchFamily="18" charset="0"/>
              </a:rPr>
              <a:t>0.235</a:t>
            </a:r>
          </a:p>
          <a:p>
            <a:pPr>
              <a:buNone/>
            </a:pPr>
            <a:r>
              <a:rPr lang="en-US" altLang="en-US" dirty="0" smtClean="0"/>
              <a:t>Try various </a:t>
            </a:r>
            <a:r>
              <a:rPr lang="en-US" altLang="en-US" i="1" dirty="0" smtClean="0"/>
              <a:t>log( )</a:t>
            </a:r>
            <a:r>
              <a:rPr lang="en-US" altLang="en-US" dirty="0" smtClean="0"/>
              <a:t> transformations.</a:t>
            </a: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Why a Log Transformation?</a:t>
            </a:r>
            <a:endParaRPr lang="en-US" dirty="0"/>
          </a:p>
        </p:txBody>
      </p:sp>
      <p:sp>
        <p:nvSpPr>
          <p:cNvPr id="3" name="Content Placeholder 2"/>
          <p:cNvSpPr>
            <a:spLocks noGrp="1"/>
          </p:cNvSpPr>
          <p:nvPr>
            <p:ph sz="quarter" idx="10"/>
          </p:nvPr>
        </p:nvSpPr>
        <p:spPr>
          <a:xfrm>
            <a:off x="218694" y="1407393"/>
            <a:ext cx="8696706" cy="573807"/>
          </a:xfrm>
        </p:spPr>
        <p:txBody>
          <a:bodyPr>
            <a:normAutofit/>
          </a:bodyPr>
          <a:lstStyle/>
          <a:p>
            <a:pPr>
              <a:buNone/>
            </a:pPr>
            <a:r>
              <a:rPr lang="en-US" dirty="0" smtClean="0"/>
              <a:t>Some relationships are </a:t>
            </a:r>
            <a:r>
              <a:rPr lang="en-US" i="1" dirty="0" smtClean="0"/>
              <a:t>multiplicative</a:t>
            </a:r>
            <a:r>
              <a:rPr lang="en-US" dirty="0" smtClean="0"/>
              <a:t> (not linear).</a:t>
            </a:r>
          </a:p>
        </p:txBody>
      </p:sp>
      <p:graphicFrame>
        <p:nvGraphicFramePr>
          <p:cNvPr id="11" name="Object 10" descr="A series of text is shown.&#10;The text reads as follows:&#10;Line 1: Example: Area of a circle&#10;Line 2: A equals pi r squared (not linear)&#10;Line 3: log (A) equals log (pi r squared) equals log (pi) plus 2 log (r)&#10;Line 4: implies log (A) is a linear function of log (r)."/>
          <p:cNvGraphicFramePr>
            <a:graphicFrameLocks noChangeAspect="1"/>
          </p:cNvGraphicFramePr>
          <p:nvPr>
            <p:extLst>
              <p:ext uri="{D42A27DB-BD31-4B8C-83A1-F6EECF244321}">
                <p14:modId xmlns:p14="http://schemas.microsoft.com/office/powerpoint/2010/main" val="3929801621"/>
              </p:ext>
            </p:extLst>
          </p:nvPr>
        </p:nvGraphicFramePr>
        <p:xfrm>
          <a:off x="1484841" y="2118814"/>
          <a:ext cx="5180460" cy="2072186"/>
        </p:xfrm>
        <a:graphic>
          <a:graphicData uri="http://schemas.openxmlformats.org/presentationml/2006/ole">
            <mc:AlternateContent xmlns:mc="http://schemas.openxmlformats.org/markup-compatibility/2006">
              <mc:Choice xmlns:v="urn:schemas-microsoft-com:vml" Requires="v">
                <p:oleObj spid="_x0000_s63548" name="Equation" r:id="rId3" imgW="2539800" imgH="1015920" progId="Equation.DSMT4">
                  <p:embed/>
                </p:oleObj>
              </mc:Choice>
              <mc:Fallback>
                <p:oleObj name="Equation" r:id="rId3" imgW="2539800" imgH="1015920" progId="Equation.DSMT4">
                  <p:embed/>
                  <p:pic>
                    <p:nvPicPr>
                      <p:cNvPr id="0" name=""/>
                      <p:cNvPicPr/>
                      <p:nvPr/>
                    </p:nvPicPr>
                    <p:blipFill>
                      <a:blip r:embed="rId4"/>
                      <a:stretch>
                        <a:fillRect/>
                      </a:stretch>
                    </p:blipFill>
                    <p:spPr>
                      <a:xfrm>
                        <a:off x="1484841" y="2118814"/>
                        <a:ext cx="5180460" cy="2072186"/>
                      </a:xfrm>
                      <a:prstGeom prst="rect">
                        <a:avLst/>
                      </a:prstGeom>
                    </p:spPr>
                  </p:pic>
                </p:oleObj>
              </mc:Fallback>
            </mc:AlternateContent>
          </a:graphicData>
        </a:graphic>
      </p:graphicFrame>
      <p:sp>
        <p:nvSpPr>
          <p:cNvPr id="6" name="Content Placeholder 5"/>
          <p:cNvSpPr>
            <a:spLocks noGrp="1"/>
          </p:cNvSpPr>
          <p:nvPr>
            <p:ph sz="quarter" idx="11"/>
          </p:nvPr>
        </p:nvSpPr>
        <p:spPr>
          <a:xfrm>
            <a:off x="140808" y="4358140"/>
            <a:ext cx="8730936" cy="1909068"/>
          </a:xfrm>
        </p:spPr>
        <p:txBody>
          <a:bodyPr>
            <a:noAutofit/>
          </a:bodyPr>
          <a:lstStyle/>
          <a:p>
            <a:pPr>
              <a:spcBef>
                <a:spcPts val="624"/>
              </a:spcBef>
              <a:buNone/>
            </a:pPr>
            <a:r>
              <a:rPr lang="en-US" dirty="0" smtClean="0"/>
              <a:t>Look for:</a:t>
            </a:r>
          </a:p>
          <a:p>
            <a:pPr marL="457200" indent="-457200">
              <a:spcBef>
                <a:spcPts val="624"/>
              </a:spcBef>
            </a:pPr>
            <a:r>
              <a:rPr lang="en-US" dirty="0" smtClean="0"/>
              <a:t>Strongly right-skewed distributions</a:t>
            </a:r>
          </a:p>
          <a:p>
            <a:pPr marL="457200" indent="-457200">
              <a:spcBef>
                <a:spcPts val="624"/>
              </a:spcBef>
            </a:pPr>
            <a:r>
              <a:rPr lang="en-US" dirty="0" smtClean="0"/>
              <a:t>Curvature in scatterplot</a:t>
            </a:r>
          </a:p>
          <a:p>
            <a:pPr marL="457200" indent="-457200">
              <a:spcBef>
                <a:spcPts val="624"/>
              </a:spcBef>
            </a:pPr>
            <a:r>
              <a:rPr lang="en-US" dirty="0" smtClean="0"/>
              <a:t>Increasing variability in scatterplot</a:t>
            </a: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altLang="en-US" dirty="0" smtClean="0"/>
              <a:t>Digression: Lowess</a:t>
            </a:r>
            <a:endParaRPr lang="en-US" dirty="0"/>
          </a:p>
        </p:txBody>
      </p:sp>
      <p:sp>
        <p:nvSpPr>
          <p:cNvPr id="3" name="Content Placeholder 2"/>
          <p:cNvSpPr>
            <a:spLocks noGrp="1"/>
          </p:cNvSpPr>
          <p:nvPr>
            <p:ph idx="1"/>
          </p:nvPr>
        </p:nvSpPr>
        <p:spPr>
          <a:xfrm>
            <a:off x="320756" y="1939771"/>
            <a:ext cx="3794044" cy="1260629"/>
          </a:xfrm>
        </p:spPr>
        <p:txBody>
          <a:bodyPr>
            <a:noAutofit/>
          </a:bodyPr>
          <a:lstStyle/>
          <a:p>
            <a:pPr>
              <a:buNone/>
            </a:pPr>
            <a:r>
              <a:rPr lang="en-US" altLang="en-US" sz="2800" i="1" dirty="0" smtClean="0"/>
              <a:t>Y </a:t>
            </a:r>
            <a:r>
              <a:rPr lang="en-US" altLang="en-US" sz="2800" dirty="0" smtClean="0"/>
              <a:t>= state-average SAT</a:t>
            </a:r>
          </a:p>
          <a:p>
            <a:pPr>
              <a:buNone/>
            </a:pPr>
            <a:r>
              <a:rPr lang="en-US" altLang="en-US" sz="2800" i="1" dirty="0" smtClean="0"/>
              <a:t>X </a:t>
            </a:r>
            <a:r>
              <a:rPr lang="en-US" altLang="en-US" sz="2800" dirty="0" smtClean="0"/>
              <a:t>= participation rate</a:t>
            </a:r>
          </a:p>
        </p:txBody>
      </p:sp>
      <p:pic>
        <p:nvPicPr>
          <p:cNvPr id="8" name="Picture Placeholder 7" descr="A scatterplot graph correlates Participation and Math.Score. The graph has Participation along the horizontal axis ranging from 0.0 to 0.8 in increments of 0.2 and Math.Score along the vertical axis ranging from 500 to 600 in increments of 50. A regression line having a negative slope extends from (0.0, 580) to (1.0, 500). A dotted line is also with a negative slope extends along the regression line. The graph shows a cluster of points from 0.0 to 0.2 and from 0.5 to 0.8 along the horizontal axis. The cluster of points starts from 500 to 650 along the vertical axis.  A point lies significantly at (0.2, 510). ">
            <a:extLst>
              <a:ext uri="{FF2B5EF4-FFF2-40B4-BE49-F238E27FC236}">
                <a16:creationId xmlns="" xmlns:a16="http://schemas.microsoft.com/office/drawing/2014/main" id="{EC31D998-D2D9-46CD-A90D-F594A81DA941}"/>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tretch>
            <a:fillRect/>
          </a:stretch>
        </p:blipFill>
        <p:spPr bwMode="auto">
          <a:xfrm>
            <a:off x="5051983" y="1464165"/>
            <a:ext cx="3468320" cy="32434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Picture 3" descr="A text reads, lines open parenthesis lowess open parenthesis Participation, Math.Score close parenthesis close parenthesis.    &#10;Lines open parenthesis lowess open parenthesis Participation, Math.Score, f is equal to .4 close parenthesis. &#10;Comma lty is equal to 2 close parenthesis hashsmaller window so less smooth"/>
          <p:cNvPicPr>
            <a:picLocks noGrp="1" noChangeAspect="1" noChangeArrowheads="1"/>
          </p:cNvPicPr>
          <p:nvPr>
            <p:ph type="pic" sz="quarter" idx="13"/>
          </p:nvPr>
        </p:nvPicPr>
        <p:blipFill>
          <a:blip r:embed="rId3">
            <a:extLst>
              <a:ext uri="{28A0092B-C50C-407E-A947-70E740481C1C}">
                <a14:useLocalDpi xmlns:a14="http://schemas.microsoft.com/office/drawing/2010/main" val="0"/>
              </a:ext>
            </a:extLst>
          </a:blip>
          <a:stretch>
            <a:fillRect/>
          </a:stretch>
        </p:blipFill>
        <p:spPr bwMode="auto">
          <a:xfrm>
            <a:off x="416472" y="4855939"/>
            <a:ext cx="7951629" cy="124204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altLang="en-US" dirty="0" smtClean="0"/>
              <a:t>Types of “</a:t>
            </a:r>
            <a:r>
              <a:rPr lang="en-US" altLang="ja-JP" dirty="0" smtClean="0"/>
              <a:t>Unusual” Points in SLM</a:t>
            </a:r>
            <a:endParaRPr lang="en-US" dirty="0"/>
          </a:p>
        </p:txBody>
      </p:sp>
      <p:sp>
        <p:nvSpPr>
          <p:cNvPr id="3" name="Content Placeholder 2"/>
          <p:cNvSpPr>
            <a:spLocks noGrp="1"/>
          </p:cNvSpPr>
          <p:nvPr>
            <p:ph sz="quarter" idx="10"/>
          </p:nvPr>
        </p:nvSpPr>
        <p:spPr>
          <a:xfrm>
            <a:off x="247304" y="1407392"/>
            <a:ext cx="8591895" cy="4764807"/>
          </a:xfrm>
        </p:spPr>
        <p:txBody>
          <a:bodyPr>
            <a:normAutofit/>
          </a:bodyPr>
          <a:lstStyle/>
          <a:p>
            <a:pPr marL="0" indent="0">
              <a:spcBef>
                <a:spcPts val="624"/>
              </a:spcBef>
              <a:buNone/>
            </a:pPr>
            <a:r>
              <a:rPr lang="en-US" altLang="en-US" b="1" dirty="0" smtClean="0"/>
              <a:t>Outlier:</a:t>
            </a:r>
            <a:r>
              <a:rPr lang="en-US" altLang="en-US" dirty="0" smtClean="0"/>
              <a:t> a data point that is far from the regression line</a:t>
            </a:r>
          </a:p>
          <a:p>
            <a:pPr marL="0" indent="0">
              <a:spcBef>
                <a:spcPts val="624"/>
              </a:spcBef>
              <a:buNone/>
            </a:pPr>
            <a:endParaRPr lang="en-US" altLang="en-US" b="1" dirty="0" smtClean="0"/>
          </a:p>
          <a:p>
            <a:pPr marL="0" indent="0">
              <a:spcBef>
                <a:spcPts val="624"/>
              </a:spcBef>
              <a:buNone/>
            </a:pPr>
            <a:r>
              <a:rPr lang="en-US" altLang="en-US" b="1" dirty="0" smtClean="0"/>
              <a:t>Influential </a:t>
            </a:r>
            <a:r>
              <a:rPr lang="en-US" altLang="en-US" b="1" dirty="0" smtClean="0"/>
              <a:t>point: </a:t>
            </a:r>
            <a:r>
              <a:rPr lang="en-US" altLang="en-US" dirty="0" smtClean="0"/>
              <a:t>a data point that has a large effect on the regression fit</a:t>
            </a:r>
          </a:p>
          <a:p>
            <a:pPr marL="0" indent="0">
              <a:spcBef>
                <a:spcPts val="624"/>
              </a:spcBef>
              <a:buNone/>
            </a:pPr>
            <a:endParaRPr lang="en-US" altLang="en-US" dirty="0" smtClean="0"/>
          </a:p>
          <a:p>
            <a:pPr marL="0" indent="0">
              <a:spcBef>
                <a:spcPts val="624"/>
              </a:spcBef>
              <a:buNone/>
            </a:pPr>
            <a:r>
              <a:rPr lang="en-US" altLang="en-US" dirty="0" smtClean="0"/>
              <a:t>How </a:t>
            </a:r>
            <a:r>
              <a:rPr lang="en-US" altLang="en-US" dirty="0" smtClean="0"/>
              <a:t>do we measure “</a:t>
            </a:r>
            <a:r>
              <a:rPr lang="en-US" altLang="ja-JP" dirty="0" smtClean="0"/>
              <a:t>far”?</a:t>
            </a:r>
          </a:p>
          <a:p>
            <a:pPr marL="0" indent="0">
              <a:spcBef>
                <a:spcPts val="624"/>
              </a:spcBef>
              <a:buNone/>
            </a:pPr>
            <a:endParaRPr lang="en-US" altLang="en-US" dirty="0" smtClean="0"/>
          </a:p>
          <a:p>
            <a:pPr marL="0" indent="0">
              <a:spcBef>
                <a:spcPts val="624"/>
              </a:spcBef>
              <a:buNone/>
            </a:pPr>
            <a:r>
              <a:rPr lang="en-US" altLang="en-US" dirty="0" smtClean="0"/>
              <a:t>How </a:t>
            </a:r>
            <a:r>
              <a:rPr lang="en-US" altLang="en-US" dirty="0" smtClean="0"/>
              <a:t>do we measure “</a:t>
            </a:r>
            <a:r>
              <a:rPr lang="en-US" altLang="ja-JP" dirty="0" smtClean="0"/>
              <a:t>effect on the fit”?</a:t>
            </a:r>
            <a:endParaRPr lang="en-US" altLang="en-US" dirty="0" smtClean="0"/>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altLang="en-US" dirty="0" smtClean="0"/>
              <a:t>Detecting Unusual Cases: Overview</a:t>
            </a:r>
            <a:endParaRPr lang="en-US" dirty="0"/>
          </a:p>
        </p:txBody>
      </p:sp>
      <p:sp>
        <p:nvSpPr>
          <p:cNvPr id="3" name="Content Placeholder 2"/>
          <p:cNvSpPr>
            <a:spLocks noGrp="1"/>
          </p:cNvSpPr>
          <p:nvPr>
            <p:ph sz="quarter" idx="10"/>
          </p:nvPr>
        </p:nvSpPr>
        <p:spPr>
          <a:xfrm>
            <a:off x="247304" y="1407392"/>
            <a:ext cx="8591895" cy="4764807"/>
          </a:xfrm>
        </p:spPr>
        <p:txBody>
          <a:bodyPr>
            <a:normAutofit/>
          </a:bodyPr>
          <a:lstStyle/>
          <a:p>
            <a:pPr marL="514350" indent="-514350">
              <a:spcBef>
                <a:spcPts val="624"/>
              </a:spcBef>
              <a:buFont typeface="+mj-lt"/>
              <a:buAutoNum type="arabicPeriod"/>
            </a:pPr>
            <a:r>
              <a:rPr lang="en-US" altLang="en-US" b="1" dirty="0" smtClean="0"/>
              <a:t>Compute residuals</a:t>
            </a:r>
          </a:p>
          <a:p>
            <a:pPr indent="50800">
              <a:spcBef>
                <a:spcPts val="624"/>
              </a:spcBef>
              <a:buNone/>
            </a:pPr>
            <a:r>
              <a:rPr lang="en-US" altLang="en-US" dirty="0" smtClean="0"/>
              <a:t>“r</a:t>
            </a:r>
            <a:r>
              <a:rPr lang="en-US" altLang="ja-JP" dirty="0" smtClean="0"/>
              <a:t>aw,” standardized, </a:t>
            </a:r>
            <a:r>
              <a:rPr lang="en-US" altLang="ja-JP" dirty="0" err="1" smtClean="0"/>
              <a:t>studentized</a:t>
            </a:r>
            <a:endParaRPr lang="en-US" altLang="ja-JP" dirty="0" smtClean="0"/>
          </a:p>
          <a:p>
            <a:pPr marL="514350" indent="-514350">
              <a:spcBef>
                <a:spcPts val="624"/>
              </a:spcBef>
              <a:buFont typeface="+mj-lt"/>
              <a:buAutoNum type="arabicPeriod" startAt="2"/>
            </a:pPr>
            <a:r>
              <a:rPr lang="en-US" altLang="en-US" b="1" dirty="0" smtClean="0"/>
              <a:t>Plots of residuals (or standard </a:t>
            </a:r>
            <a:r>
              <a:rPr lang="en-US" altLang="en-US" b="1" dirty="0" smtClean="0"/>
              <a:t>residuals)</a:t>
            </a:r>
          </a:p>
          <a:p>
            <a:pPr marL="0" indent="0">
              <a:spcBef>
                <a:spcPts val="624"/>
              </a:spcBef>
              <a:buNone/>
            </a:pPr>
            <a:r>
              <a:rPr lang="en-US" altLang="en-US" dirty="0" smtClean="0"/>
              <a:t>     boxplot</a:t>
            </a:r>
            <a:r>
              <a:rPr lang="en-US" altLang="en-US" dirty="0" smtClean="0"/>
              <a:t>, scatterplot, normal plot</a:t>
            </a:r>
          </a:p>
          <a:p>
            <a:pPr marL="514350" indent="-514350">
              <a:spcBef>
                <a:spcPts val="624"/>
              </a:spcBef>
              <a:buFont typeface="+mj-lt"/>
              <a:buAutoNum type="arabicPeriod" startAt="3"/>
            </a:pPr>
            <a:r>
              <a:rPr lang="en-US" altLang="en-US" b="1" dirty="0" smtClean="0"/>
              <a:t>Leverage</a:t>
            </a:r>
          </a:p>
          <a:p>
            <a:pPr indent="50800">
              <a:spcBef>
                <a:spcPts val="624"/>
              </a:spcBef>
              <a:buNone/>
            </a:pPr>
            <a:r>
              <a:rPr lang="en-US" altLang="en-US" dirty="0" smtClean="0"/>
              <a:t>unusual values for the predictors</a:t>
            </a:r>
          </a:p>
          <a:p>
            <a:pPr marL="514350" indent="-514350">
              <a:spcBef>
                <a:spcPts val="624"/>
              </a:spcBef>
              <a:buFont typeface="+mj-lt"/>
              <a:buAutoNum type="arabicPeriod" startAt="4"/>
            </a:pPr>
            <a:r>
              <a:rPr lang="en-US" altLang="en-US" b="1" dirty="0" smtClean="0"/>
              <a:t>Cook’</a:t>
            </a:r>
            <a:r>
              <a:rPr lang="en-US" altLang="ja-JP" b="1" dirty="0" smtClean="0"/>
              <a:t>s distance (later)</a:t>
            </a:r>
          </a:p>
          <a:p>
            <a:pPr indent="50800">
              <a:spcBef>
                <a:spcPts val="624"/>
              </a:spcBef>
              <a:buNone/>
            </a:pPr>
            <a:r>
              <a:rPr lang="en-US" altLang="en-US" dirty="0" smtClean="0"/>
              <a:t>cases with large influence</a:t>
            </a: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altLang="en-US" dirty="0" smtClean="0"/>
              <a:t>Raw Residual</a:t>
            </a:r>
            <a:endParaRPr lang="en-US" dirty="0"/>
          </a:p>
        </p:txBody>
      </p:sp>
      <p:sp>
        <p:nvSpPr>
          <p:cNvPr id="10" name="Content Placeholder 9"/>
          <p:cNvSpPr>
            <a:spLocks noGrp="1"/>
          </p:cNvSpPr>
          <p:nvPr>
            <p:ph sz="quarter" idx="10"/>
          </p:nvPr>
        </p:nvSpPr>
        <p:spPr>
          <a:xfrm>
            <a:off x="262188" y="2895600"/>
            <a:ext cx="8653212" cy="3088408"/>
          </a:xfrm>
        </p:spPr>
        <p:txBody>
          <a:bodyPr>
            <a:normAutofit/>
          </a:bodyPr>
          <a:lstStyle/>
          <a:p>
            <a:pPr marL="1603375" indent="-863600">
              <a:spcBef>
                <a:spcPts val="624"/>
              </a:spcBef>
              <a:buNone/>
            </a:pPr>
            <a:r>
              <a:rPr lang="en-US" altLang="en-US" dirty="0" smtClean="0"/>
              <a:t>How can we tell if a residual is unusually large?</a:t>
            </a:r>
          </a:p>
          <a:p>
            <a:pPr>
              <a:spcBef>
                <a:spcPts val="624"/>
              </a:spcBef>
              <a:buNone/>
            </a:pPr>
            <a:endParaRPr lang="en-US" altLang="en-US" dirty="0" smtClean="0"/>
          </a:p>
          <a:p>
            <a:pPr>
              <a:spcBef>
                <a:spcPts val="624"/>
              </a:spcBef>
              <a:buNone/>
            </a:pPr>
            <a:r>
              <a:rPr lang="en-US" altLang="en-US" b="1" dirty="0" smtClean="0"/>
              <a:t>Example</a:t>
            </a:r>
            <a:r>
              <a:rPr lang="en-US" altLang="en-US" b="1" dirty="0"/>
              <a:t>:</a:t>
            </a:r>
          </a:p>
          <a:p>
            <a:pPr marL="850900" indent="-850900">
              <a:spcBef>
                <a:spcPts val="624"/>
              </a:spcBef>
              <a:buNone/>
            </a:pPr>
            <a:r>
              <a:rPr lang="en-US" altLang="en-US" i="1" dirty="0"/>
              <a:t>Y </a:t>
            </a:r>
            <a:r>
              <a:rPr lang="en-US" altLang="en-US" dirty="0"/>
              <a:t>= GPA </a:t>
            </a:r>
            <a:r>
              <a:rPr lang="en-US" altLang="en-US" dirty="0" smtClean="0"/>
              <a:t>		</a:t>
            </a:r>
            <a:r>
              <a:rPr lang="en-US" altLang="en-US" i="1" dirty="0" err="1" smtClean="0"/>
              <a:t>e</a:t>
            </a:r>
            <a:r>
              <a:rPr lang="en-US" altLang="en-US" i="1" baseline="-25000" dirty="0" err="1" smtClean="0"/>
              <a:t>i</a:t>
            </a:r>
            <a:r>
              <a:rPr lang="en-US" altLang="en-US" dirty="0" smtClean="0"/>
              <a:t> </a:t>
            </a:r>
            <a:r>
              <a:rPr lang="en-US" altLang="en-US" dirty="0"/>
              <a:t>= 2.6 is very large</a:t>
            </a:r>
          </a:p>
          <a:p>
            <a:pPr>
              <a:spcBef>
                <a:spcPts val="624"/>
              </a:spcBef>
              <a:buNone/>
            </a:pPr>
            <a:r>
              <a:rPr lang="en-US" altLang="en-US" i="1" dirty="0"/>
              <a:t>Y </a:t>
            </a:r>
            <a:r>
              <a:rPr lang="en-US" altLang="en-US" dirty="0"/>
              <a:t>= SAT </a:t>
            </a:r>
            <a:r>
              <a:rPr lang="en-US" altLang="en-US" dirty="0" smtClean="0"/>
              <a:t>		</a:t>
            </a:r>
            <a:r>
              <a:rPr lang="en-US" altLang="en-US" i="1" dirty="0" err="1" smtClean="0"/>
              <a:t>e</a:t>
            </a:r>
            <a:r>
              <a:rPr lang="en-US" altLang="en-US" i="1" baseline="-25000" dirty="0" err="1" smtClean="0"/>
              <a:t>i</a:t>
            </a:r>
            <a:r>
              <a:rPr lang="en-US" altLang="en-US" dirty="0" smtClean="0"/>
              <a:t> </a:t>
            </a:r>
            <a:r>
              <a:rPr lang="en-US" altLang="en-US" dirty="0"/>
              <a:t>= 2.6 is very </a:t>
            </a:r>
            <a:r>
              <a:rPr lang="en-US" altLang="en-US" dirty="0" smtClean="0"/>
              <a:t>small</a:t>
            </a:r>
            <a:endParaRPr lang="en-US" altLang="en-US" dirty="0"/>
          </a:p>
        </p:txBody>
      </p:sp>
      <p:graphicFrame>
        <p:nvGraphicFramePr>
          <p:cNvPr id="3" name="Object 2" descr="An equation reads, e subscript i equals y subscript i minus y hat subscript i"/>
          <p:cNvGraphicFramePr>
            <a:graphicFrameLocks noChangeAspect="1"/>
          </p:cNvGraphicFramePr>
          <p:nvPr>
            <p:extLst>
              <p:ext uri="{D42A27DB-BD31-4B8C-83A1-F6EECF244321}">
                <p14:modId xmlns:p14="http://schemas.microsoft.com/office/powerpoint/2010/main" val="2001690750"/>
              </p:ext>
            </p:extLst>
          </p:nvPr>
        </p:nvGraphicFramePr>
        <p:xfrm>
          <a:off x="2805113" y="1638300"/>
          <a:ext cx="2792412" cy="585788"/>
        </p:xfrm>
        <a:graphic>
          <a:graphicData uri="http://schemas.openxmlformats.org/presentationml/2006/ole">
            <mc:AlternateContent xmlns:mc="http://schemas.openxmlformats.org/markup-compatibility/2006">
              <mc:Choice xmlns:v="urn:schemas-microsoft-com:vml" Requires="v">
                <p:oleObj spid="_x0000_s55361" name="Equation" r:id="rId3" imgW="736560" imgH="228600" progId="Equation.DSMT4">
                  <p:embed/>
                </p:oleObj>
              </mc:Choice>
              <mc:Fallback>
                <p:oleObj name="Equation" r:id="rId3" imgW="736560" imgH="228600" progId="Equation.DSMT4">
                  <p:embed/>
                  <p:pic>
                    <p:nvPicPr>
                      <p:cNvPr id="0" name="Object 3" descr="An equation reads, e subscript i equals y subscript i minus y hat subscript i"/>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05113" y="1638300"/>
                        <a:ext cx="2792412" cy="5857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altLang="en-US" dirty="0" smtClean="0"/>
              <a:t>Example: Men’</a:t>
            </a:r>
            <a:r>
              <a:rPr lang="en-US" altLang="ja-JP" dirty="0" smtClean="0"/>
              <a:t>s Olympic Long Jump</a:t>
            </a:r>
            <a:endParaRPr lang="en-US" dirty="0"/>
          </a:p>
        </p:txBody>
      </p:sp>
      <p:pic>
        <p:nvPicPr>
          <p:cNvPr id="7" name="Picture 2" descr="A scatterplot graph correlates Year and Gold. The graph has year along the horizontal axis ranging from 1900 to 2020 in increments of 20 and Gold along the vertical axis ranging from 7.5 to 8.5 in increments of 0.5. A regression line with a positive slope extends from (1988, 7.2) to (2020, 9.0). The graph shows cluster of points along the regression line. One point lies significantly at (1970, 9) and a callout pointing to this point reads, Bob Beamon (1968). A text over the graph reads, LongJumpOlympics2016.csv."/>
          <p:cNvPicPr>
            <a:picLocks noGrp="1" noChangeAspect="1" noChangeArrowheads="1"/>
          </p:cNvPicPr>
          <p:nvPr>
            <p:ph type="pic" sz="quarter" idx="11"/>
          </p:nvPr>
        </p:nvPicPr>
        <p:blipFill>
          <a:blip r:embed="rId3">
            <a:extLst>
              <a:ext uri="{28A0092B-C50C-407E-A947-70E740481C1C}">
                <a14:useLocalDpi xmlns:a14="http://schemas.microsoft.com/office/drawing/2010/main" val="0"/>
              </a:ext>
            </a:extLst>
          </a:blip>
          <a:stretch>
            <a:fillRect/>
          </a:stretch>
        </p:blipFill>
        <p:spPr bwMode="auto">
          <a:xfrm>
            <a:off x="1262445" y="1526442"/>
            <a:ext cx="6657039" cy="463267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Boxplot of Long Jump Residuals</a:t>
            </a:r>
            <a:endParaRPr lang="en-US" dirty="0"/>
          </a:p>
        </p:txBody>
      </p:sp>
      <p:pic>
        <p:nvPicPr>
          <p:cNvPr id="6" name="Picture 2" descr="A Boxplot titled Boxplot of Long Jump Residuals has Residuals along the vertical axis ranging from negative 0.4 to 0.6 in increments of 0.2. The boxplot representing the Long Jump Residuals shows a horizontal line at negative 0.4 and a dotted vertical line from negative 0.4 to negative 0.2. A rectangle extends from lower quartile 0.2 to median 0.0, while another rectangle extends from median 0.0 to upper quartile 0.1. From the upper quartile, a dotted vertical line extends from 0.1 to 0.3 and a horizontal line above. The distance between the lower quartile and 0.4 is labeled as 1.5 IQR. The distance between the two rectangles is labeled as IQR. The distance between the upper quartile and 0.5 is labeled as 1.5 IQR. A text reading Q subscript 1 points toward the lower quartile. A text reading m points toward the median. A text reading Q subscript 3 points toward the upper quartiles. Another callout reading Outliers are more than 1.5 IQRs beyond the quartiles points toward a point marked beyond 0.6 and aligning the dotted line both in the lower and upper quartiles."/>
          <p:cNvPicPr>
            <a:picLocks noGrp="1" noChangeAspect="1" noChangeArrowheads="1"/>
          </p:cNvPicPr>
          <p:nvPr>
            <p:ph type="pic" sz="quarter" idx="11"/>
          </p:nvPr>
        </p:nvPicPr>
        <p:blipFill>
          <a:blip r:embed="rId2">
            <a:extLst>
              <a:ext uri="{28A0092B-C50C-407E-A947-70E740481C1C}">
                <a14:useLocalDpi xmlns:a14="http://schemas.microsoft.com/office/drawing/2010/main" val="0"/>
              </a:ext>
            </a:extLst>
          </a:blip>
          <a:stretch>
            <a:fillRect/>
          </a:stretch>
        </p:blipFill>
        <p:spPr bwMode="auto">
          <a:xfrm>
            <a:off x="1362581" y="1562729"/>
            <a:ext cx="6190739" cy="4555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altLang="en-US" dirty="0"/>
              <a:t>Standardized Residuals</a:t>
            </a:r>
            <a:endParaRPr lang="en-US" dirty="0"/>
          </a:p>
        </p:txBody>
      </p:sp>
      <p:graphicFrame>
        <p:nvGraphicFramePr>
          <p:cNvPr id="59396" name="Object 4" descr="A series of text is shown.&#10;The text reads as follows:&#10;Line 1: Fact: if X has mean Mu and Stardard deviation sigma,&#10;Line 2: then (X minus Mu) over sigma has mean 0 and standard deviation 1.&#10;Line 3: For residuals: mean equals 0 and standard deviation equals sigma hat subscript epsilon&#10;Line 4: Standardized residual approximately equals y subscript I minus y hat subscript I over sigma hat subscript epsilon Look for values beyond plus or minus  or beyond plus or minus 3."/>
          <p:cNvGraphicFramePr>
            <a:graphicFrameLocks noChangeAspect="1"/>
          </p:cNvGraphicFramePr>
          <p:nvPr>
            <p:extLst>
              <p:ext uri="{D42A27DB-BD31-4B8C-83A1-F6EECF244321}">
                <p14:modId xmlns:p14="http://schemas.microsoft.com/office/powerpoint/2010/main" val="3121680467"/>
              </p:ext>
            </p:extLst>
          </p:nvPr>
        </p:nvGraphicFramePr>
        <p:xfrm>
          <a:off x="661555" y="2149475"/>
          <a:ext cx="7770091" cy="3365500"/>
        </p:xfrm>
        <a:graphic>
          <a:graphicData uri="http://schemas.openxmlformats.org/presentationml/2006/ole">
            <mc:AlternateContent xmlns:mc="http://schemas.openxmlformats.org/markup-compatibility/2006">
              <mc:Choice xmlns:v="urn:schemas-microsoft-com:vml" Requires="v">
                <p:oleObj spid="_x0000_s59457" name="Equation" r:id="rId3" imgW="3276360" imgH="1396800" progId="Equation.DSMT4">
                  <p:embed/>
                </p:oleObj>
              </mc:Choice>
              <mc:Fallback>
                <p:oleObj name="Equation" r:id="rId3" imgW="3276360" imgH="1396800" progId="Equation.DSMT4">
                  <p:embed/>
                  <p:pic>
                    <p:nvPicPr>
                      <p:cNvPr id="0" name="Picture 4"/>
                      <p:cNvPicPr>
                        <a:picLocks noChangeAspect="1" noChangeArrowheads="1"/>
                      </p:cNvPicPr>
                      <p:nvPr/>
                    </p:nvPicPr>
                    <p:blipFill>
                      <a:blip r:embed="rId4"/>
                      <a:srcRect/>
                      <a:stretch>
                        <a:fillRect/>
                      </a:stretch>
                    </p:blipFill>
                    <p:spPr bwMode="auto">
                      <a:xfrm>
                        <a:off x="661555" y="2149475"/>
                        <a:ext cx="7770091" cy="3365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smtClean="0"/>
              <a:t>Plot: Studentized Residuals versus Predicted (1 of 2)</a:t>
            </a:r>
            <a:endParaRPr lang="en-US" dirty="0"/>
          </a:p>
        </p:txBody>
      </p:sp>
      <p:pic>
        <p:nvPicPr>
          <p:cNvPr id="10" name="Picture 2" descr="A scatterplot graph plots Standardized Residuals versus Predicted. The graph has Predicted along the horizontal axis ranging from 7.5 to 8.5 in increments of 0.5 and Standardized Residuals along the vertical axis ranging from negative 3 to 3 in increments of 1. The graph shows four dotted lines parallel to the horizontal axis at negative 3, negative 2, 2, and 3. The graph also shows a cluster of points between 7 and 9 along the horizontal axis and negative 1.5 to 1.2 along the vertical axis. A point marked on the dotted line at 3 on the vertical axis is labeled as 2.96."/>
          <p:cNvPicPr>
            <a:picLocks noGrp="1" noChangeAspect="1" noChangeArrowheads="1"/>
          </p:cNvPicPr>
          <p:nvPr>
            <p:ph type="pic" sz="quarter" idx="13"/>
          </p:nvPr>
        </p:nvPicPr>
        <p:blipFill>
          <a:blip r:embed="rId2">
            <a:extLst>
              <a:ext uri="{28A0092B-C50C-407E-A947-70E740481C1C}">
                <a14:useLocalDpi xmlns:a14="http://schemas.microsoft.com/office/drawing/2010/main" val="0"/>
              </a:ext>
            </a:extLst>
          </a:blip>
          <a:stretch>
            <a:fillRect/>
          </a:stretch>
        </p:blipFill>
        <p:spPr bwMode="auto">
          <a:xfrm>
            <a:off x="1340015" y="1401251"/>
            <a:ext cx="6380251" cy="484215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Sections </a:t>
            </a:r>
            <a:r>
              <a:rPr lang="en-US" altLang="en-US" dirty="0" smtClean="0"/>
              <a:t>1.4–1.5</a:t>
            </a:r>
            <a:endParaRPr lang="en-US" dirty="0"/>
          </a:p>
        </p:txBody>
      </p:sp>
      <p:sp>
        <p:nvSpPr>
          <p:cNvPr id="3" name="Content Placeholder 2"/>
          <p:cNvSpPr>
            <a:spLocks noGrp="1"/>
          </p:cNvSpPr>
          <p:nvPr>
            <p:ph sz="quarter" idx="10"/>
          </p:nvPr>
        </p:nvSpPr>
        <p:spPr>
          <a:xfrm>
            <a:off x="247304" y="1407392"/>
            <a:ext cx="8668095" cy="4764807"/>
          </a:xfrm>
        </p:spPr>
        <p:txBody>
          <a:bodyPr/>
          <a:lstStyle/>
          <a:p>
            <a:pPr>
              <a:spcBef>
                <a:spcPts val="624"/>
              </a:spcBef>
              <a:buNone/>
            </a:pPr>
            <a:r>
              <a:rPr lang="en-US" altLang="en-US" sz="2400" dirty="0" smtClean="0">
                <a:sym typeface="Symbol" panose="05050102010706020507" pitchFamily="18" charset="2"/>
              </a:rPr>
              <a:t>Transformations</a:t>
            </a:r>
          </a:p>
          <a:p>
            <a:pPr indent="-114300">
              <a:spcBef>
                <a:spcPts val="624"/>
              </a:spcBef>
              <a:buNone/>
            </a:pPr>
            <a:r>
              <a:rPr lang="en-US" altLang="en-US" sz="2400" dirty="0" smtClean="0">
                <a:sym typeface="Symbol" panose="05050102010706020507" pitchFamily="18" charset="2"/>
              </a:rPr>
              <a:t>Planets</a:t>
            </a:r>
          </a:p>
          <a:p>
            <a:pPr indent="-114300">
              <a:spcBef>
                <a:spcPts val="624"/>
              </a:spcBef>
              <a:buNone/>
            </a:pPr>
            <a:r>
              <a:rPr lang="en-US" altLang="en-US" sz="2400" dirty="0" smtClean="0">
                <a:sym typeface="Symbol" panose="05050102010706020507" pitchFamily="18" charset="2"/>
              </a:rPr>
              <a:t>Species</a:t>
            </a:r>
          </a:p>
          <a:p>
            <a:pPr>
              <a:spcBef>
                <a:spcPts val="624"/>
              </a:spcBef>
              <a:buNone/>
            </a:pPr>
            <a:r>
              <a:rPr lang="en-US" altLang="en-US" sz="2400" dirty="0" smtClean="0">
                <a:sym typeface="Symbol" panose="05050102010706020507" pitchFamily="18" charset="2"/>
              </a:rPr>
              <a:t>Power transformations</a:t>
            </a:r>
          </a:p>
          <a:p>
            <a:pPr>
              <a:spcBef>
                <a:spcPts val="624"/>
              </a:spcBef>
              <a:buNone/>
            </a:pPr>
            <a:r>
              <a:rPr lang="en-US" altLang="en-US" sz="2400" dirty="0" smtClean="0">
                <a:sym typeface="Symbol" panose="05050102010706020507" pitchFamily="18" charset="2"/>
              </a:rPr>
              <a:t>Outliers</a:t>
            </a:r>
            <a:endParaRPr lang="en-US" dirty="0"/>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altLang="en-US" dirty="0" smtClean="0"/>
              <a:t>(Externally) Studentized Residual</a:t>
            </a:r>
            <a:endParaRPr lang="en-US" dirty="0"/>
          </a:p>
        </p:txBody>
      </p:sp>
      <p:sp>
        <p:nvSpPr>
          <p:cNvPr id="3" name="Content Placeholder 2"/>
          <p:cNvSpPr>
            <a:spLocks noGrp="1"/>
          </p:cNvSpPr>
          <p:nvPr>
            <p:ph sz="quarter" idx="10"/>
          </p:nvPr>
        </p:nvSpPr>
        <p:spPr>
          <a:xfrm>
            <a:off x="247304" y="1407392"/>
            <a:ext cx="8534745" cy="3164607"/>
          </a:xfrm>
        </p:spPr>
        <p:txBody>
          <a:bodyPr>
            <a:noAutofit/>
          </a:bodyPr>
          <a:lstStyle/>
          <a:p>
            <a:pPr>
              <a:spcBef>
                <a:spcPts val="600"/>
              </a:spcBef>
              <a:buNone/>
            </a:pPr>
            <a:r>
              <a:rPr lang="en-US" altLang="en-US" dirty="0" smtClean="0"/>
              <a:t>Concern: An unusual value may exert great influence on the fit.</a:t>
            </a:r>
          </a:p>
          <a:p>
            <a:pPr>
              <a:spcBef>
                <a:spcPts val="600"/>
              </a:spcBef>
            </a:pPr>
            <a:r>
              <a:rPr lang="en-US" altLang="en-US" dirty="0" smtClean="0">
                <a:sym typeface="Symbol" panose="05050102010706020507" pitchFamily="18" charset="2"/>
              </a:rPr>
              <a:t>Its residual might be underestimated because the model “</a:t>
            </a:r>
            <a:r>
              <a:rPr lang="en-US" altLang="ja-JP" dirty="0" smtClean="0">
                <a:sym typeface="Symbol" panose="05050102010706020507" pitchFamily="18" charset="2"/>
              </a:rPr>
              <a:t>moves” a  lot to fit it.</a:t>
            </a:r>
          </a:p>
          <a:p>
            <a:pPr algn="ctr">
              <a:spcBef>
                <a:spcPts val="600"/>
              </a:spcBef>
              <a:buNone/>
            </a:pPr>
            <a:r>
              <a:rPr lang="en-US" altLang="en-US" dirty="0" smtClean="0">
                <a:sym typeface="Symbol" panose="05050102010706020507" pitchFamily="18" charset="2"/>
              </a:rPr>
              <a:t>or</a:t>
            </a:r>
          </a:p>
          <a:p>
            <a:pPr>
              <a:spcBef>
                <a:spcPts val="600"/>
              </a:spcBef>
            </a:pPr>
            <a:r>
              <a:rPr lang="en-US" altLang="en-US" dirty="0" smtClean="0">
                <a:sym typeface="Symbol" panose="05050102010706020507" pitchFamily="18" charset="2"/>
              </a:rPr>
              <a:t>The standard error of regression may be inflated due to the outlier error.</a:t>
            </a:r>
            <a:endParaRPr lang="en-US" altLang="en-US" dirty="0" smtClean="0"/>
          </a:p>
        </p:txBody>
      </p:sp>
      <p:graphicFrame>
        <p:nvGraphicFramePr>
          <p:cNvPr id="6" name="Object 5" descr="A line reads, Studentize: Fit the model without that case, then find new sigma hat subscript varepsilon."/>
          <p:cNvGraphicFramePr>
            <a:graphicFrameLocks noChangeAspect="1"/>
          </p:cNvGraphicFramePr>
          <p:nvPr>
            <p:extLst>
              <p:ext uri="{D42A27DB-BD31-4B8C-83A1-F6EECF244321}">
                <p14:modId xmlns:p14="http://schemas.microsoft.com/office/powerpoint/2010/main" val="1352112253"/>
              </p:ext>
            </p:extLst>
          </p:nvPr>
        </p:nvGraphicFramePr>
        <p:xfrm>
          <a:off x="304800" y="4953000"/>
          <a:ext cx="8392347" cy="595753"/>
        </p:xfrm>
        <a:graphic>
          <a:graphicData uri="http://schemas.openxmlformats.org/presentationml/2006/ole">
            <mc:AlternateContent xmlns:mc="http://schemas.openxmlformats.org/markup-compatibility/2006">
              <mc:Choice xmlns:v="urn:schemas-microsoft-com:vml" Requires="v">
                <p:oleObj spid="_x0000_s64570" name="Equation" r:id="rId3" imgW="4114800" imgH="291960" progId="Equation.DSMT4">
                  <p:embed/>
                </p:oleObj>
              </mc:Choice>
              <mc:Fallback>
                <p:oleObj name="Equation" r:id="rId3" imgW="4114800" imgH="291960" progId="Equation.DSMT4">
                  <p:embed/>
                  <p:pic>
                    <p:nvPicPr>
                      <p:cNvPr id="0" name=""/>
                      <p:cNvPicPr/>
                      <p:nvPr/>
                    </p:nvPicPr>
                    <p:blipFill>
                      <a:blip r:embed="rId4"/>
                      <a:stretch>
                        <a:fillRect/>
                      </a:stretch>
                    </p:blipFill>
                    <p:spPr>
                      <a:xfrm>
                        <a:off x="304800" y="4953000"/>
                        <a:ext cx="8392347" cy="595753"/>
                      </a:xfrm>
                      <a:prstGeom prst="rect">
                        <a:avLst/>
                      </a:prstGeom>
                    </p:spPr>
                  </p:pic>
                </p:oleObj>
              </mc:Fallback>
            </mc:AlternateContent>
          </a:graphicData>
        </a:graphic>
      </p:graphicFrame>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smtClean="0"/>
              <a:t>Plot: Studentized Residuals versus Predicted (2 of 2)</a:t>
            </a:r>
            <a:endParaRPr lang="en-US" dirty="0"/>
          </a:p>
        </p:txBody>
      </p:sp>
      <p:pic>
        <p:nvPicPr>
          <p:cNvPr id="6" name="Picture 2" descr="A scatterplot graph plots Studentized Residuals versus Predicted. The graph has Predicted along the horizontal axis ranging from 7.5 to 8.5 in increments of 0.5 and Studentized Residuals along the vertical axis ranging from negative 3 to 3 in increments of 1. The graph shows four dotted lines parallel to the horizontal axis at negative 3, negative 2, 2, and 3. The graph also shows a cluster of points between 7 and 9 along the horizontal axis and negative 1.5 to 1.2 along the vertical axis. A point marked beyond the dotted line at 3 on the vertical axis is labeled as 3.57."/>
          <p:cNvPicPr>
            <a:picLocks noGrp="1" noChangeAspect="1" noChangeArrowheads="1"/>
          </p:cNvPicPr>
          <p:nvPr>
            <p:ph type="pic" sz="quarter" idx="11"/>
          </p:nvPr>
        </p:nvPicPr>
        <p:blipFill>
          <a:blip r:embed="rId2">
            <a:extLst>
              <a:ext uri="{28A0092B-C50C-407E-A947-70E740481C1C}">
                <a14:useLocalDpi xmlns:a14="http://schemas.microsoft.com/office/drawing/2010/main" val="0"/>
              </a:ext>
            </a:extLst>
          </a:blip>
          <a:stretch>
            <a:fillRect/>
          </a:stretch>
        </p:blipFill>
        <p:spPr bwMode="auto">
          <a:xfrm>
            <a:off x="1274058" y="1463400"/>
            <a:ext cx="6162729" cy="46836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Once you have fit model=lm(Y~X)</a:t>
            </a:r>
          </a:p>
        </p:txBody>
      </p:sp>
      <p:sp>
        <p:nvSpPr>
          <p:cNvPr id="3" name="Content Placeholder 2"/>
          <p:cNvSpPr>
            <a:spLocks noGrp="1"/>
          </p:cNvSpPr>
          <p:nvPr>
            <p:ph sz="quarter" idx="10"/>
          </p:nvPr>
        </p:nvSpPr>
        <p:spPr>
          <a:xfrm>
            <a:off x="247304" y="1407392"/>
            <a:ext cx="8591895" cy="4764807"/>
          </a:xfrm>
        </p:spPr>
        <p:txBody>
          <a:bodyPr>
            <a:normAutofit/>
          </a:bodyPr>
          <a:lstStyle/>
          <a:p>
            <a:pPr>
              <a:buNone/>
            </a:pPr>
            <a:r>
              <a:rPr lang="en-US" altLang="en-US" b="1" dirty="0" err="1" smtClean="0">
                <a:latin typeface="Courier New" panose="02070309020205020404" pitchFamily="49" charset="0"/>
                <a:cs typeface="Courier New" panose="02070309020205020404" pitchFamily="49" charset="0"/>
              </a:rPr>
              <a:t>rstandard</a:t>
            </a:r>
            <a:r>
              <a:rPr lang="en-US" altLang="en-US" b="1" dirty="0" smtClean="0">
                <a:latin typeface="Courier New" panose="02070309020205020404" pitchFamily="49" charset="0"/>
                <a:cs typeface="Courier New" panose="02070309020205020404" pitchFamily="49" charset="0"/>
              </a:rPr>
              <a:t>(model)</a:t>
            </a:r>
            <a:r>
              <a:rPr lang="en-US" altLang="en-US" dirty="0" smtClean="0">
                <a:latin typeface="Courier New" panose="02070309020205020404" pitchFamily="49" charset="0"/>
                <a:cs typeface="Courier New" panose="02070309020205020404" pitchFamily="49" charset="0"/>
              </a:rPr>
              <a:t> </a:t>
            </a:r>
            <a:r>
              <a:rPr lang="en-US" altLang="en-US" dirty="0" smtClean="0">
                <a:sym typeface="Wingdings" panose="05000000000000000000" pitchFamily="2" charset="2"/>
              </a:rPr>
              <a:t> Standardized residuals</a:t>
            </a:r>
          </a:p>
          <a:p>
            <a:pPr>
              <a:buNone/>
            </a:pPr>
            <a:r>
              <a:rPr lang="en-US" altLang="en-US" b="1" dirty="0" smtClean="0">
                <a:latin typeface="Courier New" panose="02070309020205020404" pitchFamily="49" charset="0"/>
                <a:cs typeface="Courier New" panose="02070309020205020404" pitchFamily="49" charset="0"/>
              </a:rPr>
              <a:t>rstudent(model)</a:t>
            </a:r>
            <a:r>
              <a:rPr lang="en-US" altLang="en-US" dirty="0" smtClean="0">
                <a:latin typeface="Courier New" panose="02070309020205020404" pitchFamily="49" charset="0"/>
                <a:cs typeface="Courier New" panose="02070309020205020404" pitchFamily="49" charset="0"/>
              </a:rPr>
              <a:t> </a:t>
            </a:r>
            <a:r>
              <a:rPr lang="en-US" altLang="en-US" dirty="0" smtClean="0">
                <a:sym typeface="Wingdings" panose="05000000000000000000" pitchFamily="2" charset="2"/>
              </a:rPr>
              <a:t> </a:t>
            </a:r>
            <a:r>
              <a:rPr lang="en-US" altLang="en-US" dirty="0" err="1" smtClean="0">
                <a:sym typeface="Wingdings" panose="05000000000000000000" pitchFamily="2" charset="2"/>
              </a:rPr>
              <a:t>Studentized</a:t>
            </a:r>
            <a:r>
              <a:rPr lang="en-US" altLang="en-US" dirty="0" smtClean="0">
                <a:sym typeface="Wingdings" panose="05000000000000000000" pitchFamily="2" charset="2"/>
              </a:rPr>
              <a:t> residuals</a:t>
            </a:r>
          </a:p>
          <a:p>
            <a:pPr>
              <a:buNone/>
            </a:pPr>
            <a:endParaRPr lang="en-US" altLang="en-US" dirty="0" smtClean="0"/>
          </a:p>
          <a:p>
            <a:pPr>
              <a:buNone/>
            </a:pPr>
            <a:r>
              <a:rPr lang="en-US" altLang="en-US" dirty="0" smtClean="0"/>
              <a:t>Example</a:t>
            </a:r>
            <a:r>
              <a:rPr lang="en-US" altLang="en-US" dirty="0"/>
              <a:t>: To plot </a:t>
            </a:r>
            <a:r>
              <a:rPr lang="en-US" altLang="en-US" dirty="0" err="1"/>
              <a:t>studentized</a:t>
            </a:r>
            <a:r>
              <a:rPr lang="en-US" altLang="en-US" dirty="0"/>
              <a:t> </a:t>
            </a:r>
            <a:r>
              <a:rPr lang="en-US" altLang="en-US" dirty="0" smtClean="0"/>
              <a:t>residuals</a:t>
            </a:r>
            <a:endParaRPr lang="en-US" altLang="en-US" dirty="0"/>
          </a:p>
          <a:p>
            <a:pPr>
              <a:buNone/>
            </a:pPr>
            <a:r>
              <a:rPr lang="en-US" altLang="en-US" dirty="0"/>
              <a:t>versus fits:</a:t>
            </a:r>
          </a:p>
          <a:p>
            <a:pPr>
              <a:lnSpc>
                <a:spcPct val="90000"/>
              </a:lnSpc>
              <a:buNone/>
              <a:tabLst>
                <a:tab pos="514350" algn="l"/>
              </a:tabLst>
            </a:pPr>
            <a:endParaRPr lang="en-US" altLang="en-US" dirty="0" smtClean="0"/>
          </a:p>
        </p:txBody>
      </p:sp>
      <p:pic>
        <p:nvPicPr>
          <p:cNvPr id="4" name="Picture 3" descr="A text reads: plot(rstudent(model)~model$fitted)&#10;Abline (0,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3335" y="4267200"/>
            <a:ext cx="8199831" cy="1048603"/>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altLang="en-US" dirty="0" smtClean="0"/>
              <a:t>Influence</a:t>
            </a:r>
            <a:endParaRPr lang="en-US" dirty="0"/>
          </a:p>
        </p:txBody>
      </p:sp>
      <p:sp>
        <p:nvSpPr>
          <p:cNvPr id="3" name="Content Placeholder 2"/>
          <p:cNvSpPr>
            <a:spLocks noGrp="1"/>
          </p:cNvSpPr>
          <p:nvPr>
            <p:ph sz="quarter" idx="10"/>
          </p:nvPr>
        </p:nvSpPr>
        <p:spPr>
          <a:xfrm>
            <a:off x="247304" y="1407392"/>
            <a:ext cx="8591895" cy="4688607"/>
          </a:xfrm>
        </p:spPr>
        <p:txBody>
          <a:bodyPr>
            <a:normAutofit/>
          </a:bodyPr>
          <a:lstStyle/>
          <a:p>
            <a:pPr marL="0" indent="0">
              <a:buNone/>
            </a:pPr>
            <a:r>
              <a:rPr lang="en-US" altLang="en-US" dirty="0" smtClean="0"/>
              <a:t>The effect of a single data point on the regression line depends on:</a:t>
            </a:r>
          </a:p>
          <a:p>
            <a:pPr marL="514350" indent="-514350">
              <a:buFont typeface="+mj-lt"/>
              <a:buAutoNum type="alphaLcParenR"/>
            </a:pPr>
            <a:r>
              <a:rPr lang="en-US" altLang="en-US" dirty="0" smtClean="0"/>
              <a:t>how well it matches the “</a:t>
            </a:r>
            <a:r>
              <a:rPr lang="en-US" altLang="ja-JP" dirty="0" smtClean="0"/>
              <a:t>trend” of the rest of the points</a:t>
            </a:r>
          </a:p>
          <a:p>
            <a:pPr marL="514350" indent="-514350">
              <a:buFont typeface="+mj-lt"/>
              <a:buAutoNum type="alphaLcParenR"/>
            </a:pPr>
            <a:r>
              <a:rPr lang="en-US" altLang="en-US" dirty="0" smtClean="0"/>
              <a:t>how “</a:t>
            </a:r>
            <a:r>
              <a:rPr lang="en-US" altLang="ja-JP" dirty="0" smtClean="0"/>
              <a:t>unusual” is its predictor value</a:t>
            </a:r>
            <a:endParaRPr lang="en-US" altLang="en-US" dirty="0" smtClean="0"/>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altLang="en-US" dirty="0" smtClean="0"/>
              <a:t>Two Lines: Palm Beach Butterfly Ballot</a:t>
            </a:r>
            <a:endParaRPr lang="en-US" dirty="0"/>
          </a:p>
        </p:txBody>
      </p:sp>
      <p:pic>
        <p:nvPicPr>
          <p:cNvPr id="6" name="Picture 2" descr="A scatterplot graph plots Buchanan versus Bush. The graph has Bush along the horizontal axis ranging from 0 to 300000 in increments of 50000 and Buchanan along the vertical axis ranging from 0 to 3500 in increments of 500. A regression line extends from (0, 0) to (300000, 1400). A dotted line with a positive slope extends from (0, 0) to (300000, 800). The graph shows a cluster of points from 0 to 80000 along the horizontal axis and 0 to 400 along the vertical axis. A point lies significantly at (150000, 3400) and it is labeled as Palm Beach. Another point lies significantly at (280000, 500)."/>
          <p:cNvPicPr>
            <a:picLocks noGrp="1" noChangeAspect="1" noChangeArrowheads="1"/>
          </p:cNvPicPr>
          <p:nvPr>
            <p:ph type="pic" sz="quarter" idx="11"/>
          </p:nvPr>
        </p:nvPicPr>
        <p:blipFill>
          <a:blip r:embed="rId2">
            <a:extLst>
              <a:ext uri="{28A0092B-C50C-407E-A947-70E740481C1C}">
                <a14:useLocalDpi xmlns:a14="http://schemas.microsoft.com/office/drawing/2010/main" val="0"/>
              </a:ext>
            </a:extLst>
          </a:blip>
          <a:stretch>
            <a:fillRect/>
          </a:stretch>
        </p:blipFill>
        <p:spPr bwMode="auto">
          <a:xfrm>
            <a:off x="1175123" y="1595588"/>
            <a:ext cx="6456192" cy="45310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altLang="en-US" dirty="0" smtClean="0"/>
              <a:t>Leverage</a:t>
            </a:r>
            <a:endParaRPr lang="en-US" dirty="0"/>
          </a:p>
        </p:txBody>
      </p:sp>
      <p:sp>
        <p:nvSpPr>
          <p:cNvPr id="3" name="Content Placeholder 2"/>
          <p:cNvSpPr>
            <a:spLocks noGrp="1"/>
          </p:cNvSpPr>
          <p:nvPr>
            <p:ph sz="quarter" idx="10"/>
          </p:nvPr>
        </p:nvSpPr>
        <p:spPr>
          <a:xfrm>
            <a:off x="247304" y="1407392"/>
            <a:ext cx="8620925" cy="4674094"/>
          </a:xfrm>
        </p:spPr>
        <p:txBody>
          <a:bodyPr>
            <a:normAutofit/>
          </a:bodyPr>
          <a:lstStyle/>
          <a:p>
            <a:pPr marL="0" indent="0">
              <a:buNone/>
            </a:pPr>
            <a:r>
              <a:rPr lang="en-US" altLang="en-US" dirty="0" smtClean="0"/>
              <a:t>Measures </a:t>
            </a:r>
            <a:r>
              <a:rPr lang="en-US" altLang="en-US" i="1" dirty="0" smtClean="0"/>
              <a:t>potential</a:t>
            </a:r>
            <a:r>
              <a:rPr lang="en-US" altLang="en-US" dirty="0" smtClean="0"/>
              <a:t> for a data case to affect a regression fit, based on an “</a:t>
            </a:r>
            <a:r>
              <a:rPr lang="en-US" altLang="ja-JP" dirty="0" smtClean="0"/>
              <a:t>unusual” predictor value.</a:t>
            </a:r>
            <a:endParaRPr lang="en-US" altLang="en-US" dirty="0" smtClean="0"/>
          </a:p>
          <a:p>
            <a:pPr>
              <a:buNone/>
            </a:pPr>
            <a:endParaRPr lang="en-US" altLang="en-US" dirty="0" smtClean="0"/>
          </a:p>
          <a:p>
            <a:pPr>
              <a:buNone/>
            </a:pPr>
            <a:r>
              <a:rPr lang="en-US" altLang="en-US" dirty="0" smtClean="0"/>
              <a:t>More </a:t>
            </a:r>
            <a:r>
              <a:rPr lang="en-US" altLang="en-US" dirty="0" smtClean="0"/>
              <a:t>details are in Topic 4.3.</a:t>
            </a: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smtClean="0"/>
              <a:t>What to Do When Regression Conditions Are Violated</a:t>
            </a:r>
            <a:endParaRPr lang="en-US" dirty="0"/>
          </a:p>
        </p:txBody>
      </p:sp>
      <p:sp>
        <p:nvSpPr>
          <p:cNvPr id="3" name="Content Placeholder 2"/>
          <p:cNvSpPr>
            <a:spLocks noGrp="1"/>
          </p:cNvSpPr>
          <p:nvPr>
            <p:ph sz="quarter" idx="10"/>
          </p:nvPr>
        </p:nvSpPr>
        <p:spPr>
          <a:xfrm>
            <a:off x="247304" y="1407392"/>
            <a:ext cx="8668095" cy="4764807"/>
          </a:xfrm>
        </p:spPr>
        <p:txBody>
          <a:bodyPr>
            <a:normAutofit/>
          </a:bodyPr>
          <a:lstStyle/>
          <a:p>
            <a:pPr>
              <a:spcBef>
                <a:spcPts val="624"/>
              </a:spcBef>
              <a:buNone/>
            </a:pPr>
            <a:r>
              <a:rPr lang="en-US" altLang="en-US" b="1" dirty="0" smtClean="0"/>
              <a:t>Examples:</a:t>
            </a:r>
          </a:p>
          <a:p>
            <a:pPr>
              <a:spcBef>
                <a:spcPts val="624"/>
              </a:spcBef>
              <a:buFontTx/>
              <a:buAutoNum type="arabicPeriod"/>
            </a:pPr>
            <a:r>
              <a:rPr lang="en-US" altLang="en-US" dirty="0" smtClean="0"/>
              <a:t>Lack of normality in residuals</a:t>
            </a:r>
          </a:p>
          <a:p>
            <a:pPr>
              <a:spcBef>
                <a:spcPts val="624"/>
              </a:spcBef>
              <a:buFontTx/>
              <a:buAutoNum type="arabicPeriod"/>
            </a:pPr>
            <a:r>
              <a:rPr lang="en-US" altLang="en-US" dirty="0" smtClean="0"/>
              <a:t>Patterns in residuals</a:t>
            </a:r>
          </a:p>
          <a:p>
            <a:pPr>
              <a:spcBef>
                <a:spcPts val="624"/>
              </a:spcBef>
              <a:buFontTx/>
              <a:buAutoNum type="arabicPeriod"/>
            </a:pPr>
            <a:r>
              <a:rPr lang="en-US" altLang="en-US" dirty="0" smtClean="0"/>
              <a:t>Heteroscedasticity (nonconstant variance)</a:t>
            </a:r>
          </a:p>
          <a:p>
            <a:pPr>
              <a:spcBef>
                <a:spcPts val="624"/>
              </a:spcBef>
              <a:buFontTx/>
              <a:buAutoNum type="arabicPeriod"/>
            </a:pPr>
            <a:r>
              <a:rPr lang="en-US" altLang="en-US" dirty="0" smtClean="0"/>
              <a:t>Outliers: influential points, large residuals</a:t>
            </a: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altLang="en-US" dirty="0" smtClean="0"/>
              <a:t>Data Transformations</a:t>
            </a:r>
            <a:endParaRPr lang="en-US" dirty="0"/>
          </a:p>
        </p:txBody>
      </p:sp>
      <p:sp>
        <p:nvSpPr>
          <p:cNvPr id="3" name="Content Placeholder 2"/>
          <p:cNvSpPr>
            <a:spLocks noGrp="1"/>
          </p:cNvSpPr>
          <p:nvPr>
            <p:ph sz="quarter" idx="10"/>
          </p:nvPr>
        </p:nvSpPr>
        <p:spPr>
          <a:xfrm>
            <a:off x="228600" y="1447800"/>
            <a:ext cx="8610600" cy="4648200"/>
          </a:xfrm>
        </p:spPr>
        <p:txBody>
          <a:bodyPr>
            <a:normAutofit/>
          </a:bodyPr>
          <a:lstStyle/>
          <a:p>
            <a:pPr>
              <a:buNone/>
            </a:pPr>
            <a:r>
              <a:rPr lang="en-US" altLang="en-US" b="1" dirty="0" smtClean="0"/>
              <a:t>Can be used to:</a:t>
            </a:r>
          </a:p>
          <a:p>
            <a:pPr>
              <a:buFontTx/>
              <a:buAutoNum type="alphaLcParenBoth"/>
            </a:pPr>
            <a:r>
              <a:rPr lang="en-US" altLang="en-US" dirty="0" smtClean="0"/>
              <a:t>Address nonlinear patterns</a:t>
            </a:r>
          </a:p>
          <a:p>
            <a:pPr>
              <a:buFontTx/>
              <a:buAutoNum type="alphaLcParenBoth"/>
            </a:pPr>
            <a:r>
              <a:rPr lang="en-US" altLang="en-US" dirty="0" smtClean="0"/>
              <a:t>Stabilize variance</a:t>
            </a:r>
          </a:p>
          <a:p>
            <a:pPr>
              <a:buFontTx/>
              <a:buAutoNum type="alphaLcParenBoth"/>
            </a:pPr>
            <a:r>
              <a:rPr lang="en-US" altLang="en-US" dirty="0" smtClean="0"/>
              <a:t>Remove skewness from residual</a:t>
            </a:r>
          </a:p>
          <a:p>
            <a:pPr>
              <a:buFontTx/>
              <a:buAutoNum type="alphaLcParenBoth"/>
            </a:pPr>
            <a:r>
              <a:rPr lang="en-US" altLang="en-US" dirty="0" smtClean="0"/>
              <a:t>Minimize effects of outliers</a:t>
            </a: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a:bodyPr>
          <a:lstStyle/>
          <a:p>
            <a:r>
              <a:rPr lang="en-US" dirty="0" smtClean="0"/>
              <a:t>Common Transformations</a:t>
            </a:r>
            <a:endParaRPr lang="en-US" dirty="0"/>
          </a:p>
        </p:txBody>
      </p:sp>
      <p:sp>
        <p:nvSpPr>
          <p:cNvPr id="7" name="Content Placeholder 6"/>
          <p:cNvSpPr>
            <a:spLocks noGrp="1"/>
          </p:cNvSpPr>
          <p:nvPr>
            <p:ph sz="quarter" idx="10"/>
          </p:nvPr>
        </p:nvSpPr>
        <p:spPr>
          <a:xfrm>
            <a:off x="247304" y="1407393"/>
            <a:ext cx="8591896" cy="573807"/>
          </a:xfrm>
        </p:spPr>
        <p:txBody>
          <a:bodyPr>
            <a:normAutofit/>
          </a:bodyPr>
          <a:lstStyle/>
          <a:p>
            <a:pPr>
              <a:buNone/>
            </a:pPr>
            <a:r>
              <a:rPr lang="en-US" dirty="0" smtClean="0"/>
              <a:t>For either the response (</a:t>
            </a:r>
            <a:r>
              <a:rPr lang="en-US" i="1" dirty="0" smtClean="0"/>
              <a:t>Y</a:t>
            </a:r>
            <a:r>
              <a:rPr lang="en-US" dirty="0" smtClean="0"/>
              <a:t>) or predictor (</a:t>
            </a:r>
            <a:r>
              <a:rPr lang="en-US" i="1" dirty="0" smtClean="0"/>
              <a:t>X</a:t>
            </a:r>
            <a:r>
              <a:rPr lang="en-US" dirty="0" smtClean="0"/>
              <a:t>)...</a:t>
            </a:r>
          </a:p>
        </p:txBody>
      </p:sp>
      <p:graphicFrame>
        <p:nvGraphicFramePr>
          <p:cNvPr id="2" name="Object 1" descr="A text followed by five equations is shown. &#10;The text reads, For either the response (Y) or predictor (X)…&#10;The first equation reads, Logarithm Y right arrow log open parenthesis Y close parenthesis&#10;The second equation reads, Square root Y right arrow square root of Y&#10;The third equation reads, Exponentiation Y right arrow e superscript Y&#10;The fourth equation reads, Power function Y right arrow Y superscript 3&#10;The fifth equation reads, Reciprocal Y right arrow 1 over Y"/>
          <p:cNvGraphicFramePr>
            <a:graphicFrameLocks noChangeAspect="1"/>
          </p:cNvGraphicFramePr>
          <p:nvPr>
            <p:extLst>
              <p:ext uri="{D42A27DB-BD31-4B8C-83A1-F6EECF244321}">
                <p14:modId xmlns:p14="http://schemas.microsoft.com/office/powerpoint/2010/main" val="2063834978"/>
              </p:ext>
            </p:extLst>
          </p:nvPr>
        </p:nvGraphicFramePr>
        <p:xfrm>
          <a:off x="2819400" y="2628574"/>
          <a:ext cx="3316328" cy="2400626"/>
        </p:xfrm>
        <a:graphic>
          <a:graphicData uri="http://schemas.openxmlformats.org/presentationml/2006/ole">
            <mc:AlternateContent xmlns:mc="http://schemas.openxmlformats.org/markup-compatibility/2006">
              <mc:Choice xmlns:v="urn:schemas-microsoft-com:vml" Requires="v">
                <p:oleObj spid="_x0000_s65584" name="Equation" r:id="rId3" imgW="1701720" imgH="1231560" progId="Equation.DSMT4">
                  <p:embed/>
                </p:oleObj>
              </mc:Choice>
              <mc:Fallback>
                <p:oleObj name="Equation" r:id="rId3" imgW="1701720" imgH="1231560" progId="Equation.DSMT4">
                  <p:embed/>
                  <p:pic>
                    <p:nvPicPr>
                      <p:cNvPr id="0" name=""/>
                      <p:cNvPicPr/>
                      <p:nvPr/>
                    </p:nvPicPr>
                    <p:blipFill>
                      <a:blip r:embed="rId4"/>
                      <a:stretch>
                        <a:fillRect/>
                      </a:stretch>
                    </p:blipFill>
                    <p:spPr>
                      <a:xfrm>
                        <a:off x="2819400" y="2628574"/>
                        <a:ext cx="3316328" cy="2400626"/>
                      </a:xfrm>
                      <a:prstGeom prst="rect">
                        <a:avLst/>
                      </a:prstGeom>
                    </p:spPr>
                  </p:pic>
                </p:oleObj>
              </mc:Fallback>
            </mc:AlternateContent>
          </a:graphicData>
        </a:graphic>
      </p:graphicFrame>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altLang="en-US" dirty="0" smtClean="0"/>
              <a:t>Example: Planets.csv</a:t>
            </a:r>
            <a:endParaRPr lang="en-US" dirty="0"/>
          </a:p>
        </p:txBody>
      </p:sp>
      <p:sp>
        <p:nvSpPr>
          <p:cNvPr id="3" name="Content Placeholder 2"/>
          <p:cNvSpPr>
            <a:spLocks noGrp="1"/>
          </p:cNvSpPr>
          <p:nvPr>
            <p:ph sz="quarter" idx="10"/>
          </p:nvPr>
        </p:nvSpPr>
        <p:spPr>
          <a:xfrm>
            <a:off x="247304" y="1407392"/>
            <a:ext cx="8668095" cy="4688607"/>
          </a:xfrm>
        </p:spPr>
        <p:txBody>
          <a:bodyPr>
            <a:normAutofit/>
          </a:bodyPr>
          <a:lstStyle/>
          <a:p>
            <a:pPr>
              <a:buNone/>
            </a:pPr>
            <a:r>
              <a:rPr lang="en-US" altLang="en-US" i="1" dirty="0" smtClean="0"/>
              <a:t>Y</a:t>
            </a:r>
            <a:r>
              <a:rPr lang="en-US" altLang="en-US" dirty="0" smtClean="0"/>
              <a:t> = length of the “</a:t>
            </a:r>
            <a:r>
              <a:rPr lang="en-US" altLang="ja-JP" dirty="0" smtClean="0"/>
              <a:t>year” for planets</a:t>
            </a:r>
          </a:p>
          <a:p>
            <a:pPr>
              <a:spcBef>
                <a:spcPct val="0"/>
              </a:spcBef>
              <a:buNone/>
            </a:pPr>
            <a:r>
              <a:rPr lang="en-US" altLang="en-US" i="1" dirty="0" smtClean="0"/>
              <a:t>X</a:t>
            </a:r>
            <a:r>
              <a:rPr lang="en-US" altLang="en-US" dirty="0" smtClean="0"/>
              <a:t> = distance from the Sun</a:t>
            </a:r>
          </a:p>
          <a:p>
            <a:pPr>
              <a:lnSpc>
                <a:spcPct val="90000"/>
              </a:lnSpc>
              <a:buNone/>
            </a:pPr>
            <a:endParaRPr lang="es-ES" altLang="en-US" dirty="0" smtClean="0"/>
          </a:p>
        </p:txBody>
      </p:sp>
      <p:pic>
        <p:nvPicPr>
          <p:cNvPr id="4" name="Picture 3" descr="A text reads: plot(Year~Distance,data=Planets)&#10;#not linear&#10;newyear=Planets$Year^(2/3)&#10;plot(newyear~Distance,data=Planets)&#10;#very linear&#10;&#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9519" y="2819400"/>
            <a:ext cx="8144962" cy="2456901"/>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altLang="en-US" dirty="0" smtClean="0"/>
              <a:t>Example: Planets</a:t>
            </a:r>
            <a:endParaRPr lang="en-US" dirty="0"/>
          </a:p>
        </p:txBody>
      </p:sp>
      <p:sp>
        <p:nvSpPr>
          <p:cNvPr id="3" name="Content Placeholder 2"/>
          <p:cNvSpPr>
            <a:spLocks noGrp="1"/>
          </p:cNvSpPr>
          <p:nvPr>
            <p:ph sz="quarter" idx="10"/>
          </p:nvPr>
        </p:nvSpPr>
        <p:spPr>
          <a:xfrm>
            <a:off x="247304" y="1407392"/>
            <a:ext cx="8668095" cy="4764807"/>
          </a:xfrm>
        </p:spPr>
        <p:txBody>
          <a:bodyPr>
            <a:noAutofit/>
          </a:bodyPr>
          <a:lstStyle/>
          <a:p>
            <a:pPr>
              <a:buNone/>
            </a:pPr>
            <a:r>
              <a:rPr lang="en-US" altLang="en-US" dirty="0" smtClean="0"/>
              <a:t>Planets.csv</a:t>
            </a:r>
          </a:p>
          <a:p>
            <a:pPr>
              <a:spcBef>
                <a:spcPts val="725"/>
              </a:spcBef>
              <a:buNone/>
            </a:pPr>
            <a:r>
              <a:rPr lang="en-US" altLang="en-US" i="1" dirty="0" smtClean="0"/>
              <a:t>Y </a:t>
            </a:r>
            <a:r>
              <a:rPr lang="en-US" altLang="en-US" dirty="0" smtClean="0"/>
              <a:t>= length of the “</a:t>
            </a:r>
            <a:r>
              <a:rPr lang="en-US" altLang="ja-JP" dirty="0" smtClean="0"/>
              <a:t>year” for planets</a:t>
            </a:r>
          </a:p>
          <a:p>
            <a:pPr>
              <a:spcBef>
                <a:spcPts val="725"/>
              </a:spcBef>
              <a:buNone/>
            </a:pPr>
            <a:r>
              <a:rPr lang="en-US" altLang="en-US" i="1" dirty="0" smtClean="0"/>
              <a:t>X </a:t>
            </a:r>
            <a:r>
              <a:rPr lang="en-US" altLang="en-US" dirty="0" smtClean="0"/>
              <a:t>= distance from the Sun</a:t>
            </a:r>
          </a:p>
          <a:p>
            <a:pPr marL="347663" indent="-347663" algn="ctr">
              <a:spcBef>
                <a:spcPct val="0"/>
              </a:spcBef>
              <a:buNone/>
            </a:pPr>
            <a:endParaRPr lang="en-US" altLang="en-US" dirty="0" smtClean="0"/>
          </a:p>
          <a:p>
            <a:pPr marL="347663" indent="-347663" algn="ctr">
              <a:spcBef>
                <a:spcPct val="0"/>
              </a:spcBef>
              <a:buNone/>
            </a:pPr>
            <a:r>
              <a:rPr lang="en-US" altLang="en-US" b="1" dirty="0" smtClean="0"/>
              <a:t>Try </a:t>
            </a:r>
            <a:r>
              <a:rPr lang="en-US" altLang="en-US" b="1" dirty="0" smtClean="0"/>
              <a:t>scatterplots and SLM with</a:t>
            </a:r>
          </a:p>
          <a:p>
            <a:pPr marL="347663" indent="-347663" algn="ctr">
              <a:spcBef>
                <a:spcPct val="0"/>
              </a:spcBef>
              <a:buNone/>
            </a:pPr>
            <a:r>
              <a:rPr lang="en-US" altLang="en-US" i="1" dirty="0" smtClean="0"/>
              <a:t>Y </a:t>
            </a:r>
            <a:r>
              <a:rPr lang="en-US" altLang="en-US" dirty="0"/>
              <a:t>vs. </a:t>
            </a:r>
            <a:r>
              <a:rPr lang="en-US" altLang="en-US" i="1" dirty="0"/>
              <a:t>X</a:t>
            </a:r>
          </a:p>
          <a:p>
            <a:pPr marL="347663" indent="-347663" algn="ctr">
              <a:spcBef>
                <a:spcPct val="0"/>
              </a:spcBef>
              <a:buNone/>
            </a:pPr>
            <a:r>
              <a:rPr lang="en-US" altLang="en-US" dirty="0"/>
              <a:t>log(</a:t>
            </a:r>
            <a:r>
              <a:rPr lang="en-US" altLang="en-US" i="1" dirty="0"/>
              <a:t>Y</a:t>
            </a:r>
            <a:r>
              <a:rPr lang="en-US" altLang="en-US" dirty="0"/>
              <a:t>) vs. </a:t>
            </a:r>
            <a:r>
              <a:rPr lang="en-US" altLang="en-US" i="1" dirty="0"/>
              <a:t>X</a:t>
            </a:r>
          </a:p>
          <a:p>
            <a:pPr marL="347663" indent="-347663" algn="ctr">
              <a:spcBef>
                <a:spcPct val="0"/>
              </a:spcBef>
              <a:buNone/>
            </a:pPr>
            <a:r>
              <a:rPr lang="en-US" altLang="en-US" i="1" dirty="0"/>
              <a:t>Y</a:t>
            </a:r>
            <a:r>
              <a:rPr lang="en-US" altLang="en-US" dirty="0"/>
              <a:t> vs. log(</a:t>
            </a:r>
            <a:r>
              <a:rPr lang="en-US" altLang="en-US" i="1" dirty="0"/>
              <a:t>X</a:t>
            </a:r>
            <a:r>
              <a:rPr lang="en-US" altLang="en-US" dirty="0"/>
              <a:t>)</a:t>
            </a:r>
          </a:p>
          <a:p>
            <a:pPr marL="347663" indent="-347663" algn="ctr">
              <a:spcBef>
                <a:spcPct val="0"/>
              </a:spcBef>
              <a:buNone/>
            </a:pPr>
            <a:r>
              <a:rPr lang="en-US" altLang="en-US" dirty="0"/>
              <a:t>log(</a:t>
            </a:r>
            <a:r>
              <a:rPr lang="en-US" altLang="en-US" i="1" dirty="0"/>
              <a:t>Y</a:t>
            </a:r>
            <a:r>
              <a:rPr lang="en-US" altLang="en-US" dirty="0"/>
              <a:t>) vs. log(</a:t>
            </a:r>
            <a:r>
              <a:rPr lang="en-US" altLang="en-US" i="1" dirty="0"/>
              <a:t>X</a:t>
            </a:r>
            <a:r>
              <a:rPr lang="en-US" altLang="en-US" dirty="0" smtClean="0"/>
              <a:t>)</a:t>
            </a:r>
            <a:endParaRPr lang="en-US" altLang="en-US" dirty="0"/>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altLang="en-US" dirty="0" smtClean="0"/>
              <a:t>Example: Mammal Species (1 of 2)</a:t>
            </a:r>
            <a:endParaRPr lang="en-US" dirty="0"/>
          </a:p>
        </p:txBody>
      </p:sp>
      <p:sp>
        <p:nvSpPr>
          <p:cNvPr id="6" name="Content Placeholder 5"/>
          <p:cNvSpPr>
            <a:spLocks noGrp="1"/>
          </p:cNvSpPr>
          <p:nvPr>
            <p:ph sz="quarter" idx="10"/>
          </p:nvPr>
        </p:nvSpPr>
        <p:spPr>
          <a:xfrm>
            <a:off x="152401" y="1371600"/>
            <a:ext cx="8686800" cy="4800600"/>
          </a:xfrm>
        </p:spPr>
        <p:txBody>
          <a:bodyPr>
            <a:normAutofit/>
          </a:bodyPr>
          <a:lstStyle/>
          <a:p>
            <a:pPr marL="0" indent="0">
              <a:buNone/>
            </a:pPr>
            <a:r>
              <a:rPr lang="en-US" altLang="en-US" i="1" dirty="0"/>
              <a:t>Y</a:t>
            </a:r>
            <a:r>
              <a:rPr lang="en-US" altLang="en-US" dirty="0"/>
              <a:t> = number of mammal species on an island</a:t>
            </a:r>
          </a:p>
          <a:p>
            <a:pPr marL="0" indent="0">
              <a:buNone/>
            </a:pPr>
            <a:r>
              <a:rPr lang="en-US" altLang="en-US" i="1" dirty="0"/>
              <a:t>X</a:t>
            </a:r>
            <a:r>
              <a:rPr lang="en-US" altLang="en-US" dirty="0"/>
              <a:t> = area of the </a:t>
            </a:r>
            <a:r>
              <a:rPr lang="en-US" altLang="en-US" dirty="0" smtClean="0"/>
              <a:t>island</a:t>
            </a:r>
            <a:endParaRPr lang="en-US" altLang="en-US" dirty="0"/>
          </a:p>
          <a:p>
            <a:pPr marL="0" indent="0">
              <a:buNone/>
            </a:pPr>
            <a:endParaRPr lang="en-US" altLang="en-US" dirty="0" smtClean="0"/>
          </a:p>
          <a:p>
            <a:pPr marL="0" indent="0">
              <a:buNone/>
            </a:pPr>
            <a:r>
              <a:rPr lang="en-US" altLang="en-US" dirty="0" smtClean="0"/>
              <a:t>Data </a:t>
            </a:r>
            <a:r>
              <a:rPr lang="en-US" altLang="en-US" dirty="0" smtClean="0"/>
              <a:t>on 14 islands in Southeast Asia are stored in </a:t>
            </a:r>
            <a:r>
              <a:rPr lang="en-US" altLang="en-US" dirty="0" err="1" smtClean="0">
                <a:latin typeface="Courier New" panose="02070309020205020404" pitchFamily="49" charset="0"/>
                <a:cs typeface="Courier New" panose="02070309020205020404" pitchFamily="49" charset="0"/>
              </a:rPr>
              <a:t>SpeciesArea</a:t>
            </a:r>
            <a:r>
              <a:rPr lang="en-US" altLang="en-US" dirty="0" smtClean="0"/>
              <a:t>.</a:t>
            </a: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Indonesian Map</a:t>
            </a:r>
            <a:endParaRPr lang="en-US" dirty="0"/>
          </a:p>
        </p:txBody>
      </p:sp>
      <p:pic>
        <p:nvPicPr>
          <p:cNvPr id="6" name="Picture 2" descr="An Indonesian map shows Thailand in the north, Pacific Ocean in the east, Australia in the south, and Indian Ocean in the west. The international boundary marks the borders of Burma, Thailand, Vietnam, Cambodia, Malaysia, New Guinea, and Brunei.&#10;The national capitals marked are Rangoon in Burma, Bangkok in Thailand, Phnom Penh in Cambodia, Manila in Philippines, Kuala Lumpur in Malaysia, Singapore in Singapore, Bandar Seri Begawan in Brunei, Jakarta in Indonesia, and Dili in Timor.&#10;The railroads and roads are marked in Burma, Thailand, Cambodia, Vietnam, Malaysia, Philippines, Singapore, throughout Indonesia, North Australia, and Sulawesi."/>
          <p:cNvPicPr>
            <a:picLocks noGrp="1" noChangeAspect="1" noChangeArrowheads="1"/>
          </p:cNvPicPr>
          <p:nvPr>
            <p:ph type="pic" sz="quarter" idx="11"/>
          </p:nvPr>
        </p:nvPicPr>
        <p:blipFill>
          <a:blip r:embed="rId3">
            <a:extLst>
              <a:ext uri="{28A0092B-C50C-407E-A947-70E740481C1C}">
                <a14:useLocalDpi xmlns:a14="http://schemas.microsoft.com/office/drawing/2010/main" val="0"/>
              </a:ext>
            </a:extLst>
          </a:blip>
          <a:stretch>
            <a:fillRect/>
          </a:stretch>
        </p:blipFill>
        <p:spPr bwMode="auto">
          <a:xfrm>
            <a:off x="1013815" y="1464253"/>
            <a:ext cx="7087795" cy="469149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theme/theme1.xml><?xml version="1.0" encoding="utf-8"?>
<a:theme xmlns:a="http://schemas.openxmlformats.org/drawingml/2006/main" name="bergerinvitels3e_lectureslides_ch01_final">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bergerinvitels3e_lectureslides_ch01_final</Template>
  <TotalTime>2405</TotalTime>
  <Words>558</Words>
  <Application>Microsoft Office PowerPoint</Application>
  <PresentationFormat>On-screen Show (4:3)</PresentationFormat>
  <Paragraphs>109</Paragraphs>
  <Slides>25</Slides>
  <Notes>5</Notes>
  <HiddenSlides>0</HiddenSlides>
  <MMClips>0</MMClips>
  <ScaleCrop>false</ScaleCrop>
  <HeadingPairs>
    <vt:vector size="8" baseType="variant">
      <vt:variant>
        <vt:lpstr>Fonts Used</vt:lpstr>
      </vt:variant>
      <vt:variant>
        <vt:i4>8</vt:i4>
      </vt:variant>
      <vt:variant>
        <vt:lpstr>Theme</vt:lpstr>
      </vt:variant>
      <vt:variant>
        <vt:i4>1</vt:i4>
      </vt:variant>
      <vt:variant>
        <vt:lpstr>Embedded OLE Servers</vt:lpstr>
      </vt:variant>
      <vt:variant>
        <vt:i4>1</vt:i4>
      </vt:variant>
      <vt:variant>
        <vt:lpstr>Slide Titles</vt:lpstr>
      </vt:variant>
      <vt:variant>
        <vt:i4>25</vt:i4>
      </vt:variant>
    </vt:vector>
  </HeadingPairs>
  <TitlesOfParts>
    <vt:vector size="35" baseType="lpstr">
      <vt:lpstr>ＭＳ Ｐゴシック</vt:lpstr>
      <vt:lpstr>Arial</vt:lpstr>
      <vt:lpstr>Arial Black</vt:lpstr>
      <vt:lpstr>Calibri</vt:lpstr>
      <vt:lpstr>Courier New</vt:lpstr>
      <vt:lpstr>Symbol</vt:lpstr>
      <vt:lpstr>Times New Roman</vt:lpstr>
      <vt:lpstr>Wingdings</vt:lpstr>
      <vt:lpstr>bergerinvitels3e_lectureslides_ch01_final</vt:lpstr>
      <vt:lpstr>Equation</vt:lpstr>
      <vt:lpstr>Sections 1.4-1.5</vt:lpstr>
      <vt:lpstr>Sections 1.4–1.5</vt:lpstr>
      <vt:lpstr>What to Do When Regression Conditions Are Violated</vt:lpstr>
      <vt:lpstr>Data Transformations</vt:lpstr>
      <vt:lpstr>Common Transformations</vt:lpstr>
      <vt:lpstr>Example: Planets.csv</vt:lpstr>
      <vt:lpstr>Example: Planets</vt:lpstr>
      <vt:lpstr>Example: Mammal Species (1 of 2)</vt:lpstr>
      <vt:lpstr>Indonesian Map</vt:lpstr>
      <vt:lpstr>Example: Mammal Species (2 of 2)</vt:lpstr>
      <vt:lpstr>Why a Log Transformation?</vt:lpstr>
      <vt:lpstr>Digression: Lowess</vt:lpstr>
      <vt:lpstr>Types of “Unusual” Points in SLM</vt:lpstr>
      <vt:lpstr>Detecting Unusual Cases: Overview</vt:lpstr>
      <vt:lpstr>Raw Residual</vt:lpstr>
      <vt:lpstr>Example: Men’s Olympic Long Jump</vt:lpstr>
      <vt:lpstr>Boxplot of Long Jump Residuals</vt:lpstr>
      <vt:lpstr>Standardized Residuals</vt:lpstr>
      <vt:lpstr>Plot: Studentized Residuals versus Predicted (1 of 2)</vt:lpstr>
      <vt:lpstr>(Externally) Studentized Residual</vt:lpstr>
      <vt:lpstr>Plot: Studentized Residuals versus Predicted (2 of 2)</vt:lpstr>
      <vt:lpstr>Once you have fit model=lm(Y~X)</vt:lpstr>
      <vt:lpstr>Influence</vt:lpstr>
      <vt:lpstr>Two Lines: Palm Beach Butterfly Ballot</vt:lpstr>
      <vt:lpstr>Leverage</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Sections 1.4-1.5</dc:title>
  <dc:creator>Canon</dc:creator>
  <cp:lastModifiedBy>Newton, Andy</cp:lastModifiedBy>
  <cp:revision>497</cp:revision>
  <dcterms:created xsi:type="dcterms:W3CDTF">2015-10-23T14:29:37Z</dcterms:created>
  <dcterms:modified xsi:type="dcterms:W3CDTF">2018-07-17T20:58:19Z</dcterms:modified>
</cp:coreProperties>
</file>